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306" r:id="rId3"/>
    <p:sldId id="841" r:id="rId4"/>
    <p:sldId id="825" r:id="rId5"/>
    <p:sldId id="828" r:id="rId6"/>
    <p:sldId id="827" r:id="rId7"/>
    <p:sldId id="830" r:id="rId8"/>
    <p:sldId id="829" r:id="rId9"/>
    <p:sldId id="702" r:id="rId10"/>
    <p:sldId id="703" r:id="rId11"/>
    <p:sldId id="843" r:id="rId12"/>
    <p:sldId id="259" r:id="rId13"/>
    <p:sldId id="844" r:id="rId14"/>
    <p:sldId id="845" r:id="rId15"/>
    <p:sldId id="846" r:id="rId16"/>
    <p:sldId id="834" r:id="rId17"/>
    <p:sldId id="767" r:id="rId18"/>
    <p:sldId id="793" r:id="rId19"/>
    <p:sldId id="787" r:id="rId20"/>
    <p:sldId id="835" r:id="rId21"/>
    <p:sldId id="836" r:id="rId22"/>
    <p:sldId id="831" r:id="rId23"/>
    <p:sldId id="856" r:id="rId24"/>
    <p:sldId id="848" r:id="rId25"/>
    <p:sldId id="849" r:id="rId26"/>
    <p:sldId id="850" r:id="rId27"/>
    <p:sldId id="855" r:id="rId28"/>
    <p:sldId id="851" r:id="rId29"/>
    <p:sldId id="852" r:id="rId30"/>
    <p:sldId id="840" r:id="rId31"/>
    <p:sldId id="838" r:id="rId32"/>
    <p:sldId id="853" r:id="rId33"/>
    <p:sldId id="837" r:id="rId3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6600"/>
    <a:srgbClr val="FFEDB3"/>
    <a:srgbClr val="FFD1D1"/>
    <a:srgbClr val="C2FFA3"/>
    <a:srgbClr val="DAC2EC"/>
    <a:srgbClr val="FFFF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Gaya Medium 2 - Akse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89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3D6966B1-10E0-4328-80F4-527288383CA3}"/>
              </a:ext>
            </a:extLst>
          </p:cNvPr>
          <p:cNvSpPr>
            <a:spLocks noGrp="1"/>
          </p:cNvSpPr>
          <p:nvPr>
            <p:ph type="ctrTitle"/>
          </p:nvPr>
        </p:nvSpPr>
        <p:spPr>
          <a:xfrm>
            <a:off x="1524000" y="1122363"/>
            <a:ext cx="9144000" cy="2387600"/>
          </a:xfrm>
        </p:spPr>
        <p:txBody>
          <a:bodyPr anchor="b"/>
          <a:lstStyle>
            <a:lvl1pPr algn="ctr">
              <a:defRPr sz="6000"/>
            </a:lvl1pPr>
          </a:lstStyle>
          <a:p>
            <a:r>
              <a:rPr lang="id-ID"/>
              <a:t>Klik untuk mengedit gaya judul Master</a:t>
            </a:r>
          </a:p>
        </p:txBody>
      </p:sp>
      <p:sp>
        <p:nvSpPr>
          <p:cNvPr id="3" name="Subjudul 2">
            <a:extLst>
              <a:ext uri="{FF2B5EF4-FFF2-40B4-BE49-F238E27FC236}">
                <a16:creationId xmlns:a16="http://schemas.microsoft.com/office/drawing/2014/main" id="{80B99DFB-A358-4FD3-9B10-57F7E378B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p>
        </p:txBody>
      </p:sp>
      <p:sp>
        <p:nvSpPr>
          <p:cNvPr id="4" name="Tampungan Tanggal 3">
            <a:extLst>
              <a:ext uri="{FF2B5EF4-FFF2-40B4-BE49-F238E27FC236}">
                <a16:creationId xmlns:a16="http://schemas.microsoft.com/office/drawing/2014/main" id="{BC42C5BE-9EF0-4B75-9B59-83AB861B02A1}"/>
              </a:ext>
            </a:extLst>
          </p:cNvPr>
          <p:cNvSpPr>
            <a:spLocks noGrp="1"/>
          </p:cNvSpPr>
          <p:nvPr>
            <p:ph type="dt" sz="half" idx="10"/>
          </p:nvPr>
        </p:nvSpPr>
        <p:spPr/>
        <p:txBody>
          <a:bodyPr/>
          <a:lstStyle/>
          <a:p>
            <a:fld id="{78C7E62B-E8A4-4332-9DEC-7E27A86D8E4E}" type="datetimeFigureOut">
              <a:rPr lang="id-ID" smtClean="0"/>
              <a:t>24/11/2020</a:t>
            </a:fld>
            <a:endParaRPr lang="id-ID"/>
          </a:p>
        </p:txBody>
      </p:sp>
      <p:sp>
        <p:nvSpPr>
          <p:cNvPr id="5" name="Tampungan Kaki 4">
            <a:extLst>
              <a:ext uri="{FF2B5EF4-FFF2-40B4-BE49-F238E27FC236}">
                <a16:creationId xmlns:a16="http://schemas.microsoft.com/office/drawing/2014/main" id="{F37B8C10-A446-49E2-9B9F-FE9AB544A1DC}"/>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8525F50D-30E5-4CB7-BD36-1B0DECCA51B9}"/>
              </a:ext>
            </a:extLst>
          </p:cNvPr>
          <p:cNvSpPr>
            <a:spLocks noGrp="1"/>
          </p:cNvSpPr>
          <p:nvPr>
            <p:ph type="sldNum" sz="quarter" idx="12"/>
          </p:nvPr>
        </p:nvSpPr>
        <p:spPr/>
        <p:txBody>
          <a:bodyPr/>
          <a:lstStyle/>
          <a:p>
            <a:fld id="{7FFD4786-ECEC-49B2-AA07-235A572C775B}" type="slidenum">
              <a:rPr lang="id-ID" smtClean="0"/>
              <a:t>‹#›</a:t>
            </a:fld>
            <a:endParaRPr lang="id-ID"/>
          </a:p>
        </p:txBody>
      </p:sp>
    </p:spTree>
    <p:extLst>
      <p:ext uri="{BB962C8B-B14F-4D97-AF65-F5344CB8AC3E}">
        <p14:creationId xmlns:p14="http://schemas.microsoft.com/office/powerpoint/2010/main" val="38573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686EB16-94DF-489D-A473-88395DE5CDBF}"/>
              </a:ext>
            </a:extLst>
          </p:cNvPr>
          <p:cNvSpPr>
            <a:spLocks noGrp="1"/>
          </p:cNvSpPr>
          <p:nvPr>
            <p:ph type="title"/>
          </p:nvPr>
        </p:nvSpPr>
        <p:spPr/>
        <p:txBody>
          <a:bodyPr/>
          <a:lstStyle/>
          <a:p>
            <a:r>
              <a:rPr lang="id-ID"/>
              <a:t>Klik untuk mengedit gaya judul Master</a:t>
            </a:r>
          </a:p>
        </p:txBody>
      </p:sp>
      <p:sp>
        <p:nvSpPr>
          <p:cNvPr id="3" name="Tampungan Teks Vertikal 2">
            <a:extLst>
              <a:ext uri="{FF2B5EF4-FFF2-40B4-BE49-F238E27FC236}">
                <a16:creationId xmlns:a16="http://schemas.microsoft.com/office/drawing/2014/main" id="{73D919A4-4955-45CB-A883-BFE411FD628A}"/>
              </a:ext>
            </a:extLst>
          </p:cNvPr>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87EDDD70-F334-40DB-AFAE-699A59E2E0CB}"/>
              </a:ext>
            </a:extLst>
          </p:cNvPr>
          <p:cNvSpPr>
            <a:spLocks noGrp="1"/>
          </p:cNvSpPr>
          <p:nvPr>
            <p:ph type="dt" sz="half" idx="10"/>
          </p:nvPr>
        </p:nvSpPr>
        <p:spPr/>
        <p:txBody>
          <a:bodyPr/>
          <a:lstStyle/>
          <a:p>
            <a:fld id="{78C7E62B-E8A4-4332-9DEC-7E27A86D8E4E}" type="datetimeFigureOut">
              <a:rPr lang="id-ID" smtClean="0"/>
              <a:t>24/11/2020</a:t>
            </a:fld>
            <a:endParaRPr lang="id-ID"/>
          </a:p>
        </p:txBody>
      </p:sp>
      <p:sp>
        <p:nvSpPr>
          <p:cNvPr id="5" name="Tampungan Kaki 4">
            <a:extLst>
              <a:ext uri="{FF2B5EF4-FFF2-40B4-BE49-F238E27FC236}">
                <a16:creationId xmlns:a16="http://schemas.microsoft.com/office/drawing/2014/main" id="{4EC28051-2057-48D3-86E1-F604E50EF19C}"/>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6043C234-A55A-4E53-90A6-6BBC421DB613}"/>
              </a:ext>
            </a:extLst>
          </p:cNvPr>
          <p:cNvSpPr>
            <a:spLocks noGrp="1"/>
          </p:cNvSpPr>
          <p:nvPr>
            <p:ph type="sldNum" sz="quarter" idx="12"/>
          </p:nvPr>
        </p:nvSpPr>
        <p:spPr/>
        <p:txBody>
          <a:bodyPr/>
          <a:lstStyle/>
          <a:p>
            <a:fld id="{7FFD4786-ECEC-49B2-AA07-235A572C775B}" type="slidenum">
              <a:rPr lang="id-ID" smtClean="0"/>
              <a:t>‹#›</a:t>
            </a:fld>
            <a:endParaRPr lang="id-ID"/>
          </a:p>
        </p:txBody>
      </p:sp>
    </p:spTree>
    <p:extLst>
      <p:ext uri="{BB962C8B-B14F-4D97-AF65-F5344CB8AC3E}">
        <p14:creationId xmlns:p14="http://schemas.microsoft.com/office/powerpoint/2010/main" val="365041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a:extLst>
              <a:ext uri="{FF2B5EF4-FFF2-40B4-BE49-F238E27FC236}">
                <a16:creationId xmlns:a16="http://schemas.microsoft.com/office/drawing/2014/main" id="{0A30BEDF-8647-4536-B1E3-733F16D18997}"/>
              </a:ext>
            </a:extLst>
          </p:cNvPr>
          <p:cNvSpPr>
            <a:spLocks noGrp="1"/>
          </p:cNvSpPr>
          <p:nvPr>
            <p:ph type="title" orient="vert"/>
          </p:nvPr>
        </p:nvSpPr>
        <p:spPr>
          <a:xfrm>
            <a:off x="8724900" y="365125"/>
            <a:ext cx="2628900" cy="5811838"/>
          </a:xfrm>
        </p:spPr>
        <p:txBody>
          <a:bodyPr vert="eaVert"/>
          <a:lstStyle/>
          <a:p>
            <a:r>
              <a:rPr lang="id-ID"/>
              <a:t>Klik untuk mengedit gaya judul Master</a:t>
            </a:r>
          </a:p>
        </p:txBody>
      </p:sp>
      <p:sp>
        <p:nvSpPr>
          <p:cNvPr id="3" name="Tampungan Teks Vertikal 2">
            <a:extLst>
              <a:ext uri="{FF2B5EF4-FFF2-40B4-BE49-F238E27FC236}">
                <a16:creationId xmlns:a16="http://schemas.microsoft.com/office/drawing/2014/main" id="{6055C134-6928-4300-8F0A-9B12FCADCD9A}"/>
              </a:ext>
            </a:extLst>
          </p:cNvPr>
          <p:cNvSpPr>
            <a:spLocks noGrp="1"/>
          </p:cNvSpPr>
          <p:nvPr>
            <p:ph type="body" orient="vert" idx="1"/>
          </p:nvPr>
        </p:nvSpPr>
        <p:spPr>
          <a:xfrm>
            <a:off x="838200" y="365125"/>
            <a:ext cx="7734300"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EA6A5FCF-C734-4EBD-9BDC-B02E62797D16}"/>
              </a:ext>
            </a:extLst>
          </p:cNvPr>
          <p:cNvSpPr>
            <a:spLocks noGrp="1"/>
          </p:cNvSpPr>
          <p:nvPr>
            <p:ph type="dt" sz="half" idx="10"/>
          </p:nvPr>
        </p:nvSpPr>
        <p:spPr/>
        <p:txBody>
          <a:bodyPr/>
          <a:lstStyle/>
          <a:p>
            <a:fld id="{78C7E62B-E8A4-4332-9DEC-7E27A86D8E4E}" type="datetimeFigureOut">
              <a:rPr lang="id-ID" smtClean="0"/>
              <a:t>24/11/2020</a:t>
            </a:fld>
            <a:endParaRPr lang="id-ID"/>
          </a:p>
        </p:txBody>
      </p:sp>
      <p:sp>
        <p:nvSpPr>
          <p:cNvPr id="5" name="Tampungan Kaki 4">
            <a:extLst>
              <a:ext uri="{FF2B5EF4-FFF2-40B4-BE49-F238E27FC236}">
                <a16:creationId xmlns:a16="http://schemas.microsoft.com/office/drawing/2014/main" id="{AF0AA4C8-F451-4D86-B654-9283CF1090F2}"/>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B936AF77-CC66-4361-BD1B-4CA7B84235DA}"/>
              </a:ext>
            </a:extLst>
          </p:cNvPr>
          <p:cNvSpPr>
            <a:spLocks noGrp="1"/>
          </p:cNvSpPr>
          <p:nvPr>
            <p:ph type="sldNum" sz="quarter" idx="12"/>
          </p:nvPr>
        </p:nvSpPr>
        <p:spPr/>
        <p:txBody>
          <a:bodyPr/>
          <a:lstStyle/>
          <a:p>
            <a:fld id="{7FFD4786-ECEC-49B2-AA07-235A572C775B}" type="slidenum">
              <a:rPr lang="id-ID" smtClean="0"/>
              <a:t>‹#›</a:t>
            </a:fld>
            <a:endParaRPr lang="id-ID"/>
          </a:p>
        </p:txBody>
      </p:sp>
    </p:spTree>
    <p:extLst>
      <p:ext uri="{BB962C8B-B14F-4D97-AF65-F5344CB8AC3E}">
        <p14:creationId xmlns:p14="http://schemas.microsoft.com/office/powerpoint/2010/main" val="402364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4D04C45-E5C5-429E-8FEB-242422C95414}"/>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EF1A3B15-16A3-4BCD-86F0-46F64E8280C5}"/>
              </a:ext>
            </a:extLst>
          </p:cNvPr>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9775255E-9C46-4A31-AC1B-9A2565E85D73}"/>
              </a:ext>
            </a:extLst>
          </p:cNvPr>
          <p:cNvSpPr>
            <a:spLocks noGrp="1"/>
          </p:cNvSpPr>
          <p:nvPr>
            <p:ph type="dt" sz="half" idx="10"/>
          </p:nvPr>
        </p:nvSpPr>
        <p:spPr/>
        <p:txBody>
          <a:bodyPr/>
          <a:lstStyle/>
          <a:p>
            <a:fld id="{78C7E62B-E8A4-4332-9DEC-7E27A86D8E4E}" type="datetimeFigureOut">
              <a:rPr lang="id-ID" smtClean="0"/>
              <a:t>24/11/2020</a:t>
            </a:fld>
            <a:endParaRPr lang="id-ID"/>
          </a:p>
        </p:txBody>
      </p:sp>
      <p:sp>
        <p:nvSpPr>
          <p:cNvPr id="5" name="Tampungan Kaki 4">
            <a:extLst>
              <a:ext uri="{FF2B5EF4-FFF2-40B4-BE49-F238E27FC236}">
                <a16:creationId xmlns:a16="http://schemas.microsoft.com/office/drawing/2014/main" id="{E6839D62-DB75-4E85-90EB-F29DF05FA7E6}"/>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CEEEB4A5-4B3C-4254-9CEC-0350C1146A88}"/>
              </a:ext>
            </a:extLst>
          </p:cNvPr>
          <p:cNvSpPr>
            <a:spLocks noGrp="1"/>
          </p:cNvSpPr>
          <p:nvPr>
            <p:ph type="sldNum" sz="quarter" idx="12"/>
          </p:nvPr>
        </p:nvSpPr>
        <p:spPr/>
        <p:txBody>
          <a:bodyPr/>
          <a:lstStyle/>
          <a:p>
            <a:fld id="{7FFD4786-ECEC-49B2-AA07-235A572C775B}" type="slidenum">
              <a:rPr lang="id-ID" smtClean="0"/>
              <a:t>‹#›</a:t>
            </a:fld>
            <a:endParaRPr lang="id-ID"/>
          </a:p>
        </p:txBody>
      </p:sp>
    </p:spTree>
    <p:extLst>
      <p:ext uri="{BB962C8B-B14F-4D97-AF65-F5344CB8AC3E}">
        <p14:creationId xmlns:p14="http://schemas.microsoft.com/office/powerpoint/2010/main" val="366518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D8FAD39-CFA5-459C-A274-8184E6E5170F}"/>
              </a:ext>
            </a:extLst>
          </p:cNvPr>
          <p:cNvSpPr>
            <a:spLocks noGrp="1"/>
          </p:cNvSpPr>
          <p:nvPr>
            <p:ph type="title"/>
          </p:nvPr>
        </p:nvSpPr>
        <p:spPr>
          <a:xfrm>
            <a:off x="831850" y="1709738"/>
            <a:ext cx="10515600" cy="2852737"/>
          </a:xfrm>
        </p:spPr>
        <p:txBody>
          <a:bodyPr anchor="b"/>
          <a:lstStyle>
            <a:lvl1pPr>
              <a:defRPr sz="6000"/>
            </a:lvl1pPr>
          </a:lstStyle>
          <a:p>
            <a:r>
              <a:rPr lang="id-ID"/>
              <a:t>Klik untuk mengedit gaya judul Master</a:t>
            </a:r>
          </a:p>
        </p:txBody>
      </p:sp>
      <p:sp>
        <p:nvSpPr>
          <p:cNvPr id="3" name="Tampungan Teks 2">
            <a:extLst>
              <a:ext uri="{FF2B5EF4-FFF2-40B4-BE49-F238E27FC236}">
                <a16:creationId xmlns:a16="http://schemas.microsoft.com/office/drawing/2014/main" id="{824CB272-539F-4F55-96B2-EC64073F82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d-ID"/>
              <a:t>Klik untuk edit gaya teks Master</a:t>
            </a:r>
          </a:p>
        </p:txBody>
      </p:sp>
      <p:sp>
        <p:nvSpPr>
          <p:cNvPr id="4" name="Tampungan Tanggal 3">
            <a:extLst>
              <a:ext uri="{FF2B5EF4-FFF2-40B4-BE49-F238E27FC236}">
                <a16:creationId xmlns:a16="http://schemas.microsoft.com/office/drawing/2014/main" id="{60889B41-2D8B-4129-931F-B10099BEB4E1}"/>
              </a:ext>
            </a:extLst>
          </p:cNvPr>
          <p:cNvSpPr>
            <a:spLocks noGrp="1"/>
          </p:cNvSpPr>
          <p:nvPr>
            <p:ph type="dt" sz="half" idx="10"/>
          </p:nvPr>
        </p:nvSpPr>
        <p:spPr/>
        <p:txBody>
          <a:bodyPr/>
          <a:lstStyle/>
          <a:p>
            <a:fld id="{78C7E62B-E8A4-4332-9DEC-7E27A86D8E4E}" type="datetimeFigureOut">
              <a:rPr lang="id-ID" smtClean="0"/>
              <a:t>24/11/2020</a:t>
            </a:fld>
            <a:endParaRPr lang="id-ID"/>
          </a:p>
        </p:txBody>
      </p:sp>
      <p:sp>
        <p:nvSpPr>
          <p:cNvPr id="5" name="Tampungan Kaki 4">
            <a:extLst>
              <a:ext uri="{FF2B5EF4-FFF2-40B4-BE49-F238E27FC236}">
                <a16:creationId xmlns:a16="http://schemas.microsoft.com/office/drawing/2014/main" id="{0EE67D98-1582-478B-95E6-B35D5AF63573}"/>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0D5DD1C6-1001-430B-819D-8912A168F5CC}"/>
              </a:ext>
            </a:extLst>
          </p:cNvPr>
          <p:cNvSpPr>
            <a:spLocks noGrp="1"/>
          </p:cNvSpPr>
          <p:nvPr>
            <p:ph type="sldNum" sz="quarter" idx="12"/>
          </p:nvPr>
        </p:nvSpPr>
        <p:spPr/>
        <p:txBody>
          <a:bodyPr/>
          <a:lstStyle/>
          <a:p>
            <a:fld id="{7FFD4786-ECEC-49B2-AA07-235A572C775B}" type="slidenum">
              <a:rPr lang="id-ID" smtClean="0"/>
              <a:t>‹#›</a:t>
            </a:fld>
            <a:endParaRPr lang="id-ID"/>
          </a:p>
        </p:txBody>
      </p:sp>
    </p:spTree>
    <p:extLst>
      <p:ext uri="{BB962C8B-B14F-4D97-AF65-F5344CB8AC3E}">
        <p14:creationId xmlns:p14="http://schemas.microsoft.com/office/powerpoint/2010/main" val="411447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A08407D-BD65-44A7-BD69-DFF9E3A50FBD}"/>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87256385-2CA1-4D53-ABCA-3EB1F61531AA}"/>
              </a:ext>
            </a:extLst>
          </p:cNvPr>
          <p:cNvSpPr>
            <a:spLocks noGrp="1"/>
          </p:cNvSpPr>
          <p:nvPr>
            <p:ph sz="half" idx="1"/>
          </p:nvPr>
        </p:nvSpPr>
        <p:spPr>
          <a:xfrm>
            <a:off x="838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Konten 3">
            <a:extLst>
              <a:ext uri="{FF2B5EF4-FFF2-40B4-BE49-F238E27FC236}">
                <a16:creationId xmlns:a16="http://schemas.microsoft.com/office/drawing/2014/main" id="{6FB7B07A-ECBE-482E-A713-CE636879A059}"/>
              </a:ext>
            </a:extLst>
          </p:cNvPr>
          <p:cNvSpPr>
            <a:spLocks noGrp="1"/>
          </p:cNvSpPr>
          <p:nvPr>
            <p:ph sz="half" idx="2"/>
          </p:nvPr>
        </p:nvSpPr>
        <p:spPr>
          <a:xfrm>
            <a:off x="6172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anggal 4">
            <a:extLst>
              <a:ext uri="{FF2B5EF4-FFF2-40B4-BE49-F238E27FC236}">
                <a16:creationId xmlns:a16="http://schemas.microsoft.com/office/drawing/2014/main" id="{DA5C3F8C-37E1-4BB8-8A46-945CDCD01DB1}"/>
              </a:ext>
            </a:extLst>
          </p:cNvPr>
          <p:cNvSpPr>
            <a:spLocks noGrp="1"/>
          </p:cNvSpPr>
          <p:nvPr>
            <p:ph type="dt" sz="half" idx="10"/>
          </p:nvPr>
        </p:nvSpPr>
        <p:spPr/>
        <p:txBody>
          <a:bodyPr/>
          <a:lstStyle/>
          <a:p>
            <a:fld id="{78C7E62B-E8A4-4332-9DEC-7E27A86D8E4E}" type="datetimeFigureOut">
              <a:rPr lang="id-ID" smtClean="0"/>
              <a:t>24/11/2020</a:t>
            </a:fld>
            <a:endParaRPr lang="id-ID"/>
          </a:p>
        </p:txBody>
      </p:sp>
      <p:sp>
        <p:nvSpPr>
          <p:cNvPr id="6" name="Tampungan Kaki 5">
            <a:extLst>
              <a:ext uri="{FF2B5EF4-FFF2-40B4-BE49-F238E27FC236}">
                <a16:creationId xmlns:a16="http://schemas.microsoft.com/office/drawing/2014/main" id="{82B984C5-94F7-44D2-B17F-E0FE67BAAA1F}"/>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509ECA09-D650-4B01-817B-B2E2557548FF}"/>
              </a:ext>
            </a:extLst>
          </p:cNvPr>
          <p:cNvSpPr>
            <a:spLocks noGrp="1"/>
          </p:cNvSpPr>
          <p:nvPr>
            <p:ph type="sldNum" sz="quarter" idx="12"/>
          </p:nvPr>
        </p:nvSpPr>
        <p:spPr/>
        <p:txBody>
          <a:bodyPr/>
          <a:lstStyle/>
          <a:p>
            <a:fld id="{7FFD4786-ECEC-49B2-AA07-235A572C775B}" type="slidenum">
              <a:rPr lang="id-ID" smtClean="0"/>
              <a:t>‹#›</a:t>
            </a:fld>
            <a:endParaRPr lang="id-ID"/>
          </a:p>
        </p:txBody>
      </p:sp>
    </p:spTree>
    <p:extLst>
      <p:ext uri="{BB962C8B-B14F-4D97-AF65-F5344CB8AC3E}">
        <p14:creationId xmlns:p14="http://schemas.microsoft.com/office/powerpoint/2010/main" val="27079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B9ADA52-D727-4995-93FE-67217FC60617}"/>
              </a:ext>
            </a:extLst>
          </p:cNvPr>
          <p:cNvSpPr>
            <a:spLocks noGrp="1"/>
          </p:cNvSpPr>
          <p:nvPr>
            <p:ph type="title"/>
          </p:nvPr>
        </p:nvSpPr>
        <p:spPr>
          <a:xfrm>
            <a:off x="839788" y="365125"/>
            <a:ext cx="10515600" cy="1325563"/>
          </a:xfrm>
        </p:spPr>
        <p:txBody>
          <a:bodyPr/>
          <a:lstStyle/>
          <a:p>
            <a:r>
              <a:rPr lang="id-ID"/>
              <a:t>Klik untuk mengedit gaya judul Master</a:t>
            </a:r>
          </a:p>
        </p:txBody>
      </p:sp>
      <p:sp>
        <p:nvSpPr>
          <p:cNvPr id="3" name="Tampungan Teks 2">
            <a:extLst>
              <a:ext uri="{FF2B5EF4-FFF2-40B4-BE49-F238E27FC236}">
                <a16:creationId xmlns:a16="http://schemas.microsoft.com/office/drawing/2014/main" id="{F8251D05-BF7B-4D87-BFE0-906372206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Tampungan Konten 3">
            <a:extLst>
              <a:ext uri="{FF2B5EF4-FFF2-40B4-BE49-F238E27FC236}">
                <a16:creationId xmlns:a16="http://schemas.microsoft.com/office/drawing/2014/main" id="{AF2159E0-0372-41A3-92E6-8BC3DFF35D6D}"/>
              </a:ext>
            </a:extLst>
          </p:cNvPr>
          <p:cNvSpPr>
            <a:spLocks noGrp="1"/>
          </p:cNvSpPr>
          <p:nvPr>
            <p:ph sz="half" idx="2"/>
          </p:nvPr>
        </p:nvSpPr>
        <p:spPr>
          <a:xfrm>
            <a:off x="839788" y="2505075"/>
            <a:ext cx="5157787"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eks 4">
            <a:extLst>
              <a:ext uri="{FF2B5EF4-FFF2-40B4-BE49-F238E27FC236}">
                <a16:creationId xmlns:a16="http://schemas.microsoft.com/office/drawing/2014/main" id="{7A21544B-4783-4F49-AA67-4FD3A5C5A6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Tampungan Konten 5">
            <a:extLst>
              <a:ext uri="{FF2B5EF4-FFF2-40B4-BE49-F238E27FC236}">
                <a16:creationId xmlns:a16="http://schemas.microsoft.com/office/drawing/2014/main" id="{0E9FD77A-1049-426D-B9FC-3AC29167676C}"/>
              </a:ext>
            </a:extLst>
          </p:cNvPr>
          <p:cNvSpPr>
            <a:spLocks noGrp="1"/>
          </p:cNvSpPr>
          <p:nvPr>
            <p:ph sz="quarter" idx="4"/>
          </p:nvPr>
        </p:nvSpPr>
        <p:spPr>
          <a:xfrm>
            <a:off x="6172200" y="2505075"/>
            <a:ext cx="5183188"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7" name="Tampungan Tanggal 6">
            <a:extLst>
              <a:ext uri="{FF2B5EF4-FFF2-40B4-BE49-F238E27FC236}">
                <a16:creationId xmlns:a16="http://schemas.microsoft.com/office/drawing/2014/main" id="{B5556492-0037-4159-9E48-B62BE43D7FAB}"/>
              </a:ext>
            </a:extLst>
          </p:cNvPr>
          <p:cNvSpPr>
            <a:spLocks noGrp="1"/>
          </p:cNvSpPr>
          <p:nvPr>
            <p:ph type="dt" sz="half" idx="10"/>
          </p:nvPr>
        </p:nvSpPr>
        <p:spPr/>
        <p:txBody>
          <a:bodyPr/>
          <a:lstStyle/>
          <a:p>
            <a:fld id="{78C7E62B-E8A4-4332-9DEC-7E27A86D8E4E}" type="datetimeFigureOut">
              <a:rPr lang="id-ID" smtClean="0"/>
              <a:t>24/11/2020</a:t>
            </a:fld>
            <a:endParaRPr lang="id-ID"/>
          </a:p>
        </p:txBody>
      </p:sp>
      <p:sp>
        <p:nvSpPr>
          <p:cNvPr id="8" name="Tampungan Kaki 7">
            <a:extLst>
              <a:ext uri="{FF2B5EF4-FFF2-40B4-BE49-F238E27FC236}">
                <a16:creationId xmlns:a16="http://schemas.microsoft.com/office/drawing/2014/main" id="{12B308F2-4BE9-4A78-8027-DB777B4A984D}"/>
              </a:ext>
            </a:extLst>
          </p:cNvPr>
          <p:cNvSpPr>
            <a:spLocks noGrp="1"/>
          </p:cNvSpPr>
          <p:nvPr>
            <p:ph type="ftr" sz="quarter" idx="11"/>
          </p:nvPr>
        </p:nvSpPr>
        <p:spPr/>
        <p:txBody>
          <a:bodyPr/>
          <a:lstStyle/>
          <a:p>
            <a:endParaRPr lang="id-ID"/>
          </a:p>
        </p:txBody>
      </p:sp>
      <p:sp>
        <p:nvSpPr>
          <p:cNvPr id="9" name="Tampungan Nomor Slide 8">
            <a:extLst>
              <a:ext uri="{FF2B5EF4-FFF2-40B4-BE49-F238E27FC236}">
                <a16:creationId xmlns:a16="http://schemas.microsoft.com/office/drawing/2014/main" id="{BAEE8D7D-AA20-4B69-9BC9-78688DA2BA79}"/>
              </a:ext>
            </a:extLst>
          </p:cNvPr>
          <p:cNvSpPr>
            <a:spLocks noGrp="1"/>
          </p:cNvSpPr>
          <p:nvPr>
            <p:ph type="sldNum" sz="quarter" idx="12"/>
          </p:nvPr>
        </p:nvSpPr>
        <p:spPr/>
        <p:txBody>
          <a:bodyPr/>
          <a:lstStyle/>
          <a:p>
            <a:fld id="{7FFD4786-ECEC-49B2-AA07-235A572C775B}" type="slidenum">
              <a:rPr lang="id-ID" smtClean="0"/>
              <a:t>‹#›</a:t>
            </a:fld>
            <a:endParaRPr lang="id-ID"/>
          </a:p>
        </p:txBody>
      </p:sp>
    </p:spTree>
    <p:extLst>
      <p:ext uri="{BB962C8B-B14F-4D97-AF65-F5344CB8AC3E}">
        <p14:creationId xmlns:p14="http://schemas.microsoft.com/office/powerpoint/2010/main" val="313303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E61DCFCD-407A-49BA-B157-17D1065E0543}"/>
              </a:ext>
            </a:extLst>
          </p:cNvPr>
          <p:cNvSpPr>
            <a:spLocks noGrp="1"/>
          </p:cNvSpPr>
          <p:nvPr>
            <p:ph type="title"/>
          </p:nvPr>
        </p:nvSpPr>
        <p:spPr/>
        <p:txBody>
          <a:bodyPr/>
          <a:lstStyle/>
          <a:p>
            <a:r>
              <a:rPr lang="id-ID"/>
              <a:t>Klik untuk mengedit gaya judul Master</a:t>
            </a:r>
          </a:p>
        </p:txBody>
      </p:sp>
      <p:sp>
        <p:nvSpPr>
          <p:cNvPr id="3" name="Tampungan Tanggal 2">
            <a:extLst>
              <a:ext uri="{FF2B5EF4-FFF2-40B4-BE49-F238E27FC236}">
                <a16:creationId xmlns:a16="http://schemas.microsoft.com/office/drawing/2014/main" id="{86CF28C6-6DDF-455D-A78D-24A216271C96}"/>
              </a:ext>
            </a:extLst>
          </p:cNvPr>
          <p:cNvSpPr>
            <a:spLocks noGrp="1"/>
          </p:cNvSpPr>
          <p:nvPr>
            <p:ph type="dt" sz="half" idx="10"/>
          </p:nvPr>
        </p:nvSpPr>
        <p:spPr/>
        <p:txBody>
          <a:bodyPr/>
          <a:lstStyle/>
          <a:p>
            <a:fld id="{78C7E62B-E8A4-4332-9DEC-7E27A86D8E4E}" type="datetimeFigureOut">
              <a:rPr lang="id-ID" smtClean="0"/>
              <a:t>24/11/2020</a:t>
            </a:fld>
            <a:endParaRPr lang="id-ID"/>
          </a:p>
        </p:txBody>
      </p:sp>
      <p:sp>
        <p:nvSpPr>
          <p:cNvPr id="4" name="Tampungan Kaki 3">
            <a:extLst>
              <a:ext uri="{FF2B5EF4-FFF2-40B4-BE49-F238E27FC236}">
                <a16:creationId xmlns:a16="http://schemas.microsoft.com/office/drawing/2014/main" id="{F83D68D5-78A0-40F9-8BD7-219E04E67ED2}"/>
              </a:ext>
            </a:extLst>
          </p:cNvPr>
          <p:cNvSpPr>
            <a:spLocks noGrp="1"/>
          </p:cNvSpPr>
          <p:nvPr>
            <p:ph type="ftr" sz="quarter" idx="11"/>
          </p:nvPr>
        </p:nvSpPr>
        <p:spPr/>
        <p:txBody>
          <a:bodyPr/>
          <a:lstStyle/>
          <a:p>
            <a:endParaRPr lang="id-ID"/>
          </a:p>
        </p:txBody>
      </p:sp>
      <p:sp>
        <p:nvSpPr>
          <p:cNvPr id="5" name="Tampungan Nomor Slide 4">
            <a:extLst>
              <a:ext uri="{FF2B5EF4-FFF2-40B4-BE49-F238E27FC236}">
                <a16:creationId xmlns:a16="http://schemas.microsoft.com/office/drawing/2014/main" id="{E5E9753E-CBFD-4107-9468-325D578D0E39}"/>
              </a:ext>
            </a:extLst>
          </p:cNvPr>
          <p:cNvSpPr>
            <a:spLocks noGrp="1"/>
          </p:cNvSpPr>
          <p:nvPr>
            <p:ph type="sldNum" sz="quarter" idx="12"/>
          </p:nvPr>
        </p:nvSpPr>
        <p:spPr/>
        <p:txBody>
          <a:bodyPr/>
          <a:lstStyle/>
          <a:p>
            <a:fld id="{7FFD4786-ECEC-49B2-AA07-235A572C775B}" type="slidenum">
              <a:rPr lang="id-ID" smtClean="0"/>
              <a:t>‹#›</a:t>
            </a:fld>
            <a:endParaRPr lang="id-ID"/>
          </a:p>
        </p:txBody>
      </p:sp>
    </p:spTree>
    <p:extLst>
      <p:ext uri="{BB962C8B-B14F-4D97-AF65-F5344CB8AC3E}">
        <p14:creationId xmlns:p14="http://schemas.microsoft.com/office/powerpoint/2010/main" val="126492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id="{68FC58AB-227D-40AE-8A84-9A654448D825}"/>
              </a:ext>
            </a:extLst>
          </p:cNvPr>
          <p:cNvSpPr>
            <a:spLocks noGrp="1"/>
          </p:cNvSpPr>
          <p:nvPr>
            <p:ph type="dt" sz="half" idx="10"/>
          </p:nvPr>
        </p:nvSpPr>
        <p:spPr/>
        <p:txBody>
          <a:bodyPr/>
          <a:lstStyle/>
          <a:p>
            <a:fld id="{78C7E62B-E8A4-4332-9DEC-7E27A86D8E4E}" type="datetimeFigureOut">
              <a:rPr lang="id-ID" smtClean="0"/>
              <a:t>24/11/2020</a:t>
            </a:fld>
            <a:endParaRPr lang="id-ID"/>
          </a:p>
        </p:txBody>
      </p:sp>
      <p:sp>
        <p:nvSpPr>
          <p:cNvPr id="3" name="Tampungan Kaki 2">
            <a:extLst>
              <a:ext uri="{FF2B5EF4-FFF2-40B4-BE49-F238E27FC236}">
                <a16:creationId xmlns:a16="http://schemas.microsoft.com/office/drawing/2014/main" id="{DC8CD226-D85B-4369-9A28-AB29AFBCADD6}"/>
              </a:ext>
            </a:extLst>
          </p:cNvPr>
          <p:cNvSpPr>
            <a:spLocks noGrp="1"/>
          </p:cNvSpPr>
          <p:nvPr>
            <p:ph type="ftr" sz="quarter" idx="11"/>
          </p:nvPr>
        </p:nvSpPr>
        <p:spPr/>
        <p:txBody>
          <a:bodyPr/>
          <a:lstStyle/>
          <a:p>
            <a:endParaRPr lang="id-ID"/>
          </a:p>
        </p:txBody>
      </p:sp>
      <p:sp>
        <p:nvSpPr>
          <p:cNvPr id="4" name="Tampungan Nomor Slide 3">
            <a:extLst>
              <a:ext uri="{FF2B5EF4-FFF2-40B4-BE49-F238E27FC236}">
                <a16:creationId xmlns:a16="http://schemas.microsoft.com/office/drawing/2014/main" id="{59105776-FF84-4E98-B61E-E1C3BC8F7F69}"/>
              </a:ext>
            </a:extLst>
          </p:cNvPr>
          <p:cNvSpPr>
            <a:spLocks noGrp="1"/>
          </p:cNvSpPr>
          <p:nvPr>
            <p:ph type="sldNum" sz="quarter" idx="12"/>
          </p:nvPr>
        </p:nvSpPr>
        <p:spPr/>
        <p:txBody>
          <a:bodyPr/>
          <a:lstStyle/>
          <a:p>
            <a:fld id="{7FFD4786-ECEC-49B2-AA07-235A572C775B}" type="slidenum">
              <a:rPr lang="id-ID" smtClean="0"/>
              <a:t>‹#›</a:t>
            </a:fld>
            <a:endParaRPr lang="id-ID"/>
          </a:p>
        </p:txBody>
      </p:sp>
    </p:spTree>
    <p:extLst>
      <p:ext uri="{BB962C8B-B14F-4D97-AF65-F5344CB8AC3E}">
        <p14:creationId xmlns:p14="http://schemas.microsoft.com/office/powerpoint/2010/main" val="270849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56CBA8FA-AF01-49D9-B88C-32AC1D677D68}"/>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Konten 2">
            <a:extLst>
              <a:ext uri="{FF2B5EF4-FFF2-40B4-BE49-F238E27FC236}">
                <a16:creationId xmlns:a16="http://schemas.microsoft.com/office/drawing/2014/main" id="{FAE6DF0B-C049-41E2-8868-A5D4A1A77D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eks 3">
            <a:extLst>
              <a:ext uri="{FF2B5EF4-FFF2-40B4-BE49-F238E27FC236}">
                <a16:creationId xmlns:a16="http://schemas.microsoft.com/office/drawing/2014/main" id="{CF8C3A75-4F51-49C5-AF36-17C110611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2B5045FF-B424-45AA-AF6F-4CBE1F05B84A}"/>
              </a:ext>
            </a:extLst>
          </p:cNvPr>
          <p:cNvSpPr>
            <a:spLocks noGrp="1"/>
          </p:cNvSpPr>
          <p:nvPr>
            <p:ph type="dt" sz="half" idx="10"/>
          </p:nvPr>
        </p:nvSpPr>
        <p:spPr/>
        <p:txBody>
          <a:bodyPr/>
          <a:lstStyle/>
          <a:p>
            <a:fld id="{78C7E62B-E8A4-4332-9DEC-7E27A86D8E4E}" type="datetimeFigureOut">
              <a:rPr lang="id-ID" smtClean="0"/>
              <a:t>24/11/2020</a:t>
            </a:fld>
            <a:endParaRPr lang="id-ID"/>
          </a:p>
        </p:txBody>
      </p:sp>
      <p:sp>
        <p:nvSpPr>
          <p:cNvPr id="6" name="Tampungan Kaki 5">
            <a:extLst>
              <a:ext uri="{FF2B5EF4-FFF2-40B4-BE49-F238E27FC236}">
                <a16:creationId xmlns:a16="http://schemas.microsoft.com/office/drawing/2014/main" id="{8813909D-22DD-454E-AF4E-A81300192C95}"/>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DA79B395-EB6B-4EC2-9345-44453FAE4AB1}"/>
              </a:ext>
            </a:extLst>
          </p:cNvPr>
          <p:cNvSpPr>
            <a:spLocks noGrp="1"/>
          </p:cNvSpPr>
          <p:nvPr>
            <p:ph type="sldNum" sz="quarter" idx="12"/>
          </p:nvPr>
        </p:nvSpPr>
        <p:spPr/>
        <p:txBody>
          <a:bodyPr/>
          <a:lstStyle/>
          <a:p>
            <a:fld id="{7FFD4786-ECEC-49B2-AA07-235A572C775B}" type="slidenum">
              <a:rPr lang="id-ID" smtClean="0"/>
              <a:t>‹#›</a:t>
            </a:fld>
            <a:endParaRPr lang="id-ID"/>
          </a:p>
        </p:txBody>
      </p:sp>
    </p:spTree>
    <p:extLst>
      <p:ext uri="{BB962C8B-B14F-4D97-AF65-F5344CB8AC3E}">
        <p14:creationId xmlns:p14="http://schemas.microsoft.com/office/powerpoint/2010/main" val="309798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91AB75F-6FCF-444D-A8DE-9F8121373EE9}"/>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Gambar 2">
            <a:extLst>
              <a:ext uri="{FF2B5EF4-FFF2-40B4-BE49-F238E27FC236}">
                <a16:creationId xmlns:a16="http://schemas.microsoft.com/office/drawing/2014/main" id="{C656B945-D5A4-4334-8966-7C95EAA99B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ampungan Teks 3">
            <a:extLst>
              <a:ext uri="{FF2B5EF4-FFF2-40B4-BE49-F238E27FC236}">
                <a16:creationId xmlns:a16="http://schemas.microsoft.com/office/drawing/2014/main" id="{4F7D0EDB-68BB-4C67-A693-E0CB074C3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4ABA7FA5-4FC2-415B-B633-5FC7F46D6977}"/>
              </a:ext>
            </a:extLst>
          </p:cNvPr>
          <p:cNvSpPr>
            <a:spLocks noGrp="1"/>
          </p:cNvSpPr>
          <p:nvPr>
            <p:ph type="dt" sz="half" idx="10"/>
          </p:nvPr>
        </p:nvSpPr>
        <p:spPr/>
        <p:txBody>
          <a:bodyPr/>
          <a:lstStyle/>
          <a:p>
            <a:fld id="{78C7E62B-E8A4-4332-9DEC-7E27A86D8E4E}" type="datetimeFigureOut">
              <a:rPr lang="id-ID" smtClean="0"/>
              <a:t>24/11/2020</a:t>
            </a:fld>
            <a:endParaRPr lang="id-ID"/>
          </a:p>
        </p:txBody>
      </p:sp>
      <p:sp>
        <p:nvSpPr>
          <p:cNvPr id="6" name="Tampungan Kaki 5">
            <a:extLst>
              <a:ext uri="{FF2B5EF4-FFF2-40B4-BE49-F238E27FC236}">
                <a16:creationId xmlns:a16="http://schemas.microsoft.com/office/drawing/2014/main" id="{27BB1219-573B-46F9-BCCF-9DFD54F882E3}"/>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14033CAC-7673-46AB-A5A5-8D04396B8814}"/>
              </a:ext>
            </a:extLst>
          </p:cNvPr>
          <p:cNvSpPr>
            <a:spLocks noGrp="1"/>
          </p:cNvSpPr>
          <p:nvPr>
            <p:ph type="sldNum" sz="quarter" idx="12"/>
          </p:nvPr>
        </p:nvSpPr>
        <p:spPr/>
        <p:txBody>
          <a:bodyPr/>
          <a:lstStyle/>
          <a:p>
            <a:fld id="{7FFD4786-ECEC-49B2-AA07-235A572C775B}" type="slidenum">
              <a:rPr lang="id-ID" smtClean="0"/>
              <a:t>‹#›</a:t>
            </a:fld>
            <a:endParaRPr lang="id-ID"/>
          </a:p>
        </p:txBody>
      </p:sp>
    </p:spTree>
    <p:extLst>
      <p:ext uri="{BB962C8B-B14F-4D97-AF65-F5344CB8AC3E}">
        <p14:creationId xmlns:p14="http://schemas.microsoft.com/office/powerpoint/2010/main" val="168493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a:extLst>
              <a:ext uri="{FF2B5EF4-FFF2-40B4-BE49-F238E27FC236}">
                <a16:creationId xmlns:a16="http://schemas.microsoft.com/office/drawing/2014/main" id="{A45533D9-011D-4262-BCB7-5F7F223E7F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p>
        </p:txBody>
      </p:sp>
      <p:sp>
        <p:nvSpPr>
          <p:cNvPr id="3" name="Tampungan Teks 2">
            <a:extLst>
              <a:ext uri="{FF2B5EF4-FFF2-40B4-BE49-F238E27FC236}">
                <a16:creationId xmlns:a16="http://schemas.microsoft.com/office/drawing/2014/main" id="{2E90A772-1420-410A-827D-896DA3E3E0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29EE0D7E-EE3C-4077-9D3F-7661DE0C4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7E62B-E8A4-4332-9DEC-7E27A86D8E4E}" type="datetimeFigureOut">
              <a:rPr lang="id-ID" smtClean="0"/>
              <a:t>24/11/2020</a:t>
            </a:fld>
            <a:endParaRPr lang="id-ID"/>
          </a:p>
        </p:txBody>
      </p:sp>
      <p:sp>
        <p:nvSpPr>
          <p:cNvPr id="5" name="Tampungan Kaki 4">
            <a:extLst>
              <a:ext uri="{FF2B5EF4-FFF2-40B4-BE49-F238E27FC236}">
                <a16:creationId xmlns:a16="http://schemas.microsoft.com/office/drawing/2014/main" id="{62DB7025-F0EB-4FFC-97D5-3A16D0DAA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Tampungan Nomor Slide 5">
            <a:extLst>
              <a:ext uri="{FF2B5EF4-FFF2-40B4-BE49-F238E27FC236}">
                <a16:creationId xmlns:a16="http://schemas.microsoft.com/office/drawing/2014/main" id="{1A9E0219-7D34-496C-A8DB-4623D0B6DD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D4786-ECEC-49B2-AA07-235A572C775B}" type="slidenum">
              <a:rPr lang="id-ID" smtClean="0"/>
              <a:t>‹#›</a:t>
            </a:fld>
            <a:endParaRPr lang="id-ID"/>
          </a:p>
        </p:txBody>
      </p:sp>
    </p:spTree>
    <p:extLst>
      <p:ext uri="{BB962C8B-B14F-4D97-AF65-F5344CB8AC3E}">
        <p14:creationId xmlns:p14="http://schemas.microsoft.com/office/powerpoint/2010/main" val="2993194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otak Teks 5">
            <a:extLst>
              <a:ext uri="{FF2B5EF4-FFF2-40B4-BE49-F238E27FC236}">
                <a16:creationId xmlns:a16="http://schemas.microsoft.com/office/drawing/2014/main" id="{85A9C41E-9472-45C8-B6B7-7C07F19F2698}"/>
              </a:ext>
            </a:extLst>
          </p:cNvPr>
          <p:cNvSpPr txBox="1"/>
          <p:nvPr/>
        </p:nvSpPr>
        <p:spPr>
          <a:xfrm>
            <a:off x="1687559" y="1934934"/>
            <a:ext cx="8787844" cy="461665"/>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p>
            <a:pPr algn="ctr"/>
            <a:r>
              <a:rPr lang="id-ID" sz="2400">
                <a:solidFill>
                  <a:srgbClr val="FFFF00"/>
                </a:solidFill>
                <a:latin typeface="Arial Black" panose="020B0A04020102020204" pitchFamily="34" charset="0"/>
              </a:rPr>
              <a:t>KEBIJAKAN PENGEMBANGAN DAN PENERAPAN</a:t>
            </a:r>
          </a:p>
        </p:txBody>
      </p:sp>
      <p:pic>
        <p:nvPicPr>
          <p:cNvPr id="8" name="Picture 1">
            <a:extLst>
              <a:ext uri="{FF2B5EF4-FFF2-40B4-BE49-F238E27FC236}">
                <a16:creationId xmlns:a16="http://schemas.microsoft.com/office/drawing/2014/main" id="{8BF93A42-9473-4141-BD52-86F37347F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895" y="2228394"/>
            <a:ext cx="8840207" cy="3083793"/>
          </a:xfrm>
          <a:prstGeom prst="rect">
            <a:avLst/>
          </a:prstGeom>
        </p:spPr>
      </p:pic>
    </p:spTree>
    <p:extLst>
      <p:ext uri="{BB962C8B-B14F-4D97-AF65-F5344CB8AC3E}">
        <p14:creationId xmlns:p14="http://schemas.microsoft.com/office/powerpoint/2010/main" val="548981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ersegi panjang 14">
            <a:extLst>
              <a:ext uri="{FF2B5EF4-FFF2-40B4-BE49-F238E27FC236}">
                <a16:creationId xmlns:a16="http://schemas.microsoft.com/office/drawing/2014/main" id="{D97A6157-82AA-4E73-B31B-15C7B1ACE3CD}"/>
              </a:ext>
            </a:extLst>
          </p:cNvPr>
          <p:cNvSpPr/>
          <p:nvPr/>
        </p:nvSpPr>
        <p:spPr>
          <a:xfrm>
            <a:off x="7640711" y="1196355"/>
            <a:ext cx="4434019" cy="5598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tlCol="0" anchor="t" anchorCtr="0"/>
          <a:lstStyle/>
          <a:p>
            <a:pPr marL="0" marR="0" lvl="0" indent="0" algn="l" defTabSz="914400" rtl="0" eaLnBrk="1" fontAlgn="auto" latinLnBrk="0" hangingPunct="1">
              <a:lnSpc>
                <a:spcPts val="1500"/>
              </a:lnSpc>
              <a:spcBef>
                <a:spcPts val="0"/>
              </a:spcBef>
              <a:spcAft>
                <a:spcPts val="600"/>
              </a:spcAft>
              <a:buClrTx/>
              <a:buSzTx/>
              <a:buFontTx/>
              <a:buNone/>
              <a:tabLst/>
              <a:defRPr/>
            </a:pPr>
            <a:r>
              <a:rPr kumimoji="0" lang="id-ID" sz="16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ARSIP NASIONAL REPUBLIK INDONESIA:</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id-ID" sz="16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Sistem Informasi Kearsipan Nasional (SIKN)</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id-ID" sz="16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Jaringan Informasi Kearsipan Nasional (JIKN)</a:t>
            </a:r>
          </a:p>
        </p:txBody>
      </p:sp>
      <p:sp>
        <p:nvSpPr>
          <p:cNvPr id="24" name="Persegi panjang 14">
            <a:extLst>
              <a:ext uri="{FF2B5EF4-FFF2-40B4-BE49-F238E27FC236}">
                <a16:creationId xmlns:a16="http://schemas.microsoft.com/office/drawing/2014/main" id="{07495FD6-EE35-497A-B619-8582272ABF53}"/>
              </a:ext>
            </a:extLst>
          </p:cNvPr>
          <p:cNvSpPr/>
          <p:nvPr/>
        </p:nvSpPr>
        <p:spPr>
          <a:xfrm>
            <a:off x="85148" y="1196355"/>
            <a:ext cx="7557241" cy="34245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tlCol="0" anchor="t" anchorCtr="0"/>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id-ID" sz="1600" b="1" i="0" u="none" strike="noStrike" kern="1200" cap="none" spc="0" normalizeH="0" baseline="0" noProof="0">
                <a:ln>
                  <a:noFill/>
                </a:ln>
                <a:solidFill>
                  <a:srgbClr val="003300"/>
                </a:solidFill>
                <a:effectLst/>
                <a:uLnTx/>
                <a:uFillTx/>
                <a:latin typeface="Arial Narrow" panose="020B0606020202030204" pitchFamily="34" charset="0"/>
                <a:ea typeface="+mn-ea"/>
                <a:cs typeface="+mn-cs"/>
              </a:rPr>
              <a:t>PENCIPTA ARSIP (K/L/D/PTN/BUMN/BUMD): Sistem Pengelolaan Arsip Dinamis</a:t>
            </a:r>
          </a:p>
        </p:txBody>
      </p:sp>
      <p:sp>
        <p:nvSpPr>
          <p:cNvPr id="58" name="TextBox 57">
            <a:extLst>
              <a:ext uri="{FF2B5EF4-FFF2-40B4-BE49-F238E27FC236}">
                <a16:creationId xmlns:a16="http://schemas.microsoft.com/office/drawing/2014/main" id="{F753F16F-C760-4190-A513-63AB560F71D7}"/>
              </a:ext>
            </a:extLst>
          </p:cNvPr>
          <p:cNvSpPr txBox="1"/>
          <p:nvPr/>
        </p:nvSpPr>
        <p:spPr>
          <a:xfrm>
            <a:off x="1844105" y="1683679"/>
            <a:ext cx="1224000" cy="338554"/>
          </a:xfrm>
          <a:prstGeom prst="rect">
            <a:avLst/>
          </a:prstGeom>
          <a:solidFill>
            <a:schemeClr val="accent6">
              <a:lumMod val="40000"/>
              <a:lumOff val="60000"/>
            </a:schemeClr>
          </a:solidFill>
          <a:ln>
            <a:solidFill>
              <a:srgbClr val="C00000"/>
            </a:solidFill>
          </a:ln>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a:t>
            </a:r>
            <a:r>
              <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enciptaan</a:t>
            </a:r>
          </a:p>
        </p:txBody>
      </p:sp>
      <p:sp>
        <p:nvSpPr>
          <p:cNvPr id="67" name="TextBox 66">
            <a:extLst>
              <a:ext uri="{FF2B5EF4-FFF2-40B4-BE49-F238E27FC236}">
                <a16:creationId xmlns:a16="http://schemas.microsoft.com/office/drawing/2014/main" id="{2B1BFA98-2BC9-48C1-B50F-3F93EE342976}"/>
              </a:ext>
            </a:extLst>
          </p:cNvPr>
          <p:cNvSpPr txBox="1"/>
          <p:nvPr/>
        </p:nvSpPr>
        <p:spPr>
          <a:xfrm>
            <a:off x="1844105" y="2079987"/>
            <a:ext cx="1224000" cy="338554"/>
          </a:xfrm>
          <a:prstGeom prst="rect">
            <a:avLst/>
          </a:prstGeom>
          <a:solidFill>
            <a:schemeClr val="accent6">
              <a:lumMod val="40000"/>
              <a:lumOff val="60000"/>
            </a:schemeClr>
          </a:solidFill>
          <a:ln>
            <a:solidFill>
              <a:srgbClr val="C00000"/>
            </a:solidFill>
          </a:ln>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Penggunaan</a:t>
            </a:r>
            <a:endPar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68" name="TextBox 67">
            <a:extLst>
              <a:ext uri="{FF2B5EF4-FFF2-40B4-BE49-F238E27FC236}">
                <a16:creationId xmlns:a16="http://schemas.microsoft.com/office/drawing/2014/main" id="{52F33550-1322-404A-8A14-FD97548193E5}"/>
              </a:ext>
            </a:extLst>
          </p:cNvPr>
          <p:cNvSpPr txBox="1"/>
          <p:nvPr/>
        </p:nvSpPr>
        <p:spPr>
          <a:xfrm>
            <a:off x="1844105" y="2479161"/>
            <a:ext cx="1224000" cy="338554"/>
          </a:xfrm>
          <a:prstGeom prst="rect">
            <a:avLst/>
          </a:prstGeom>
          <a:solidFill>
            <a:schemeClr val="accent6">
              <a:lumMod val="40000"/>
              <a:lumOff val="60000"/>
            </a:schemeClr>
          </a:solidFill>
          <a:ln>
            <a:solidFill>
              <a:srgbClr val="C00000"/>
            </a:solidFill>
          </a:ln>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a:t>
            </a:r>
            <a:r>
              <a:rPr kumimoji="0" lang="nl-NL"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emeliharaa</a:t>
            </a: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n</a:t>
            </a:r>
            <a:endParaRPr kumimoji="0" lang="nl-NL"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69" name="TextBox 68">
            <a:extLst>
              <a:ext uri="{FF2B5EF4-FFF2-40B4-BE49-F238E27FC236}">
                <a16:creationId xmlns:a16="http://schemas.microsoft.com/office/drawing/2014/main" id="{D01CE6F6-6695-4561-AA2D-C8A9CDC9CCD4}"/>
              </a:ext>
            </a:extLst>
          </p:cNvPr>
          <p:cNvSpPr txBox="1"/>
          <p:nvPr/>
        </p:nvSpPr>
        <p:spPr>
          <a:xfrm>
            <a:off x="1844105" y="2886076"/>
            <a:ext cx="1224000" cy="338554"/>
          </a:xfrm>
          <a:prstGeom prst="rect">
            <a:avLst/>
          </a:prstGeom>
          <a:solidFill>
            <a:schemeClr val="accent6">
              <a:lumMod val="40000"/>
              <a:lumOff val="60000"/>
            </a:schemeClr>
          </a:solidFill>
          <a:ln>
            <a:solidFill>
              <a:srgbClr val="C00000"/>
            </a:solidFill>
          </a:ln>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a:t>
            </a:r>
            <a:r>
              <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enyusutan</a:t>
            </a:r>
          </a:p>
        </p:txBody>
      </p:sp>
      <p:cxnSp>
        <p:nvCxnSpPr>
          <p:cNvPr id="77" name="Straight Arrow Connector 76">
            <a:extLst>
              <a:ext uri="{FF2B5EF4-FFF2-40B4-BE49-F238E27FC236}">
                <a16:creationId xmlns:a16="http://schemas.microsoft.com/office/drawing/2014/main" id="{C90CCD52-5F1D-43B7-B35C-7C8DE069F54D}"/>
              </a:ext>
            </a:extLst>
          </p:cNvPr>
          <p:cNvCxnSpPr>
            <a:cxnSpLocks/>
            <a:stCxn id="186" idx="7"/>
            <a:endCxn id="58" idx="1"/>
          </p:cNvCxnSpPr>
          <p:nvPr/>
        </p:nvCxnSpPr>
        <p:spPr>
          <a:xfrm flipV="1">
            <a:off x="1383997" y="1852956"/>
            <a:ext cx="460108" cy="3693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4E926BF-9ADA-466D-AD76-7B0B856F0D67}"/>
              </a:ext>
            </a:extLst>
          </p:cNvPr>
          <p:cNvCxnSpPr>
            <a:cxnSpLocks/>
            <a:stCxn id="58" idx="3"/>
            <a:endCxn id="168" idx="1"/>
          </p:cNvCxnSpPr>
          <p:nvPr/>
        </p:nvCxnSpPr>
        <p:spPr>
          <a:xfrm>
            <a:off x="3068105" y="1852956"/>
            <a:ext cx="315760" cy="656813"/>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2EFB1D5-B3B4-4CD7-9B3C-7946AF76ED78}"/>
              </a:ext>
            </a:extLst>
          </p:cNvPr>
          <p:cNvCxnSpPr>
            <a:cxnSpLocks/>
            <a:stCxn id="186" idx="6"/>
            <a:endCxn id="67" idx="1"/>
          </p:cNvCxnSpPr>
          <p:nvPr/>
        </p:nvCxnSpPr>
        <p:spPr>
          <a:xfrm flipV="1">
            <a:off x="1593018" y="2249264"/>
            <a:ext cx="251087" cy="20255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14643F3-09E1-42C1-BB1F-037973D3805A}"/>
              </a:ext>
            </a:extLst>
          </p:cNvPr>
          <p:cNvCxnSpPr>
            <a:cxnSpLocks/>
            <a:stCxn id="67" idx="3"/>
            <a:endCxn id="168" idx="1"/>
          </p:cNvCxnSpPr>
          <p:nvPr/>
        </p:nvCxnSpPr>
        <p:spPr>
          <a:xfrm>
            <a:off x="3068105" y="2249264"/>
            <a:ext cx="315760" cy="260505"/>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5B852E0-9174-478C-8006-C2CC2013A50C}"/>
              </a:ext>
            </a:extLst>
          </p:cNvPr>
          <p:cNvCxnSpPr>
            <a:cxnSpLocks/>
            <a:stCxn id="186" idx="6"/>
            <a:endCxn id="68" idx="1"/>
          </p:cNvCxnSpPr>
          <p:nvPr/>
        </p:nvCxnSpPr>
        <p:spPr>
          <a:xfrm>
            <a:off x="1593018" y="2451819"/>
            <a:ext cx="251087" cy="19661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153ACF2-E791-4EB4-8874-D8BA423FA1F0}"/>
              </a:ext>
            </a:extLst>
          </p:cNvPr>
          <p:cNvCxnSpPr>
            <a:cxnSpLocks/>
            <a:stCxn id="68" idx="3"/>
            <a:endCxn id="168" idx="1"/>
          </p:cNvCxnSpPr>
          <p:nvPr/>
        </p:nvCxnSpPr>
        <p:spPr>
          <a:xfrm flipV="1">
            <a:off x="3068105" y="2509769"/>
            <a:ext cx="315760" cy="138669"/>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8105510-A47F-4743-875E-184446A31C0E}"/>
              </a:ext>
            </a:extLst>
          </p:cNvPr>
          <p:cNvCxnSpPr>
            <a:cxnSpLocks/>
            <a:stCxn id="186" idx="5"/>
            <a:endCxn id="69" idx="1"/>
          </p:cNvCxnSpPr>
          <p:nvPr/>
        </p:nvCxnSpPr>
        <p:spPr>
          <a:xfrm>
            <a:off x="1383997" y="2681298"/>
            <a:ext cx="460108" cy="37405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48018DE2-8B66-4043-B23A-2ACBDF0ADF4C}"/>
              </a:ext>
            </a:extLst>
          </p:cNvPr>
          <p:cNvCxnSpPr>
            <a:cxnSpLocks/>
            <a:stCxn id="69" idx="3"/>
            <a:endCxn id="168" idx="1"/>
          </p:cNvCxnSpPr>
          <p:nvPr/>
        </p:nvCxnSpPr>
        <p:spPr>
          <a:xfrm flipV="1">
            <a:off x="3068105" y="2509769"/>
            <a:ext cx="315760" cy="545584"/>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47642455-6792-4992-9FEE-F2EF155ED00E}"/>
              </a:ext>
            </a:extLst>
          </p:cNvPr>
          <p:cNvCxnSpPr>
            <a:cxnSpLocks/>
            <a:stCxn id="68" idx="3"/>
            <a:endCxn id="172" idx="1"/>
          </p:cNvCxnSpPr>
          <p:nvPr/>
        </p:nvCxnSpPr>
        <p:spPr>
          <a:xfrm>
            <a:off x="3068105" y="2648438"/>
            <a:ext cx="522293" cy="231895"/>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ADD9F7D-0702-46F2-BCAB-3F72DC55F643}"/>
              </a:ext>
            </a:extLst>
          </p:cNvPr>
          <p:cNvCxnSpPr>
            <a:cxnSpLocks/>
            <a:stCxn id="187" idx="6"/>
            <a:endCxn id="127" idx="1"/>
          </p:cNvCxnSpPr>
          <p:nvPr/>
        </p:nvCxnSpPr>
        <p:spPr>
          <a:xfrm flipV="1">
            <a:off x="1608093" y="3951729"/>
            <a:ext cx="236012" cy="5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C7FAC91B-A20F-46AF-8752-014B81A32BE4}"/>
              </a:ext>
            </a:extLst>
          </p:cNvPr>
          <p:cNvCxnSpPr>
            <a:cxnSpLocks/>
            <a:stCxn id="126" idx="3"/>
            <a:endCxn id="179" idx="1"/>
          </p:cNvCxnSpPr>
          <p:nvPr/>
        </p:nvCxnSpPr>
        <p:spPr>
          <a:xfrm>
            <a:off x="3068105" y="3552561"/>
            <a:ext cx="315760" cy="395970"/>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BE6C9C90-2B27-456F-9AB8-392346FF6F71}"/>
              </a:ext>
            </a:extLst>
          </p:cNvPr>
          <p:cNvCxnSpPr>
            <a:cxnSpLocks/>
            <a:stCxn id="187" idx="5"/>
            <a:endCxn id="128" idx="1"/>
          </p:cNvCxnSpPr>
          <p:nvPr/>
        </p:nvCxnSpPr>
        <p:spPr>
          <a:xfrm>
            <a:off x="1399072" y="4181787"/>
            <a:ext cx="445033" cy="16108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3A8144AA-D7E9-4E0E-81DD-1FABF2F6590C}"/>
              </a:ext>
            </a:extLst>
          </p:cNvPr>
          <p:cNvCxnSpPr>
            <a:cxnSpLocks/>
            <a:stCxn id="128" idx="3"/>
            <a:endCxn id="179" idx="1"/>
          </p:cNvCxnSpPr>
          <p:nvPr/>
        </p:nvCxnSpPr>
        <p:spPr>
          <a:xfrm flipV="1">
            <a:off x="3068105" y="3948531"/>
            <a:ext cx="315760" cy="394345"/>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BBD993B4-241D-43C7-8565-B03621E241A8}"/>
              </a:ext>
            </a:extLst>
          </p:cNvPr>
          <p:cNvCxnSpPr>
            <a:cxnSpLocks/>
            <a:stCxn id="187" idx="7"/>
            <a:endCxn id="126" idx="1"/>
          </p:cNvCxnSpPr>
          <p:nvPr/>
        </p:nvCxnSpPr>
        <p:spPr>
          <a:xfrm flipV="1">
            <a:off x="1399072" y="3552561"/>
            <a:ext cx="445033" cy="1702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890600EA-A45E-4401-82B4-CA6CB1EFADCA}"/>
              </a:ext>
            </a:extLst>
          </p:cNvPr>
          <p:cNvSpPr txBox="1"/>
          <p:nvPr/>
        </p:nvSpPr>
        <p:spPr>
          <a:xfrm>
            <a:off x="1844105" y="3383284"/>
            <a:ext cx="1224000" cy="338554"/>
          </a:xfrm>
          <a:prstGeom prst="rect">
            <a:avLst/>
          </a:prstGeom>
          <a:solidFill>
            <a:srgbClr val="A3E7FF"/>
          </a:solidFill>
          <a:ln>
            <a:solidFill>
              <a:srgbClr val="C00000"/>
            </a:solidFill>
          </a:ln>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Penggunaan</a:t>
            </a:r>
            <a:endPar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27" name="TextBox 126">
            <a:extLst>
              <a:ext uri="{FF2B5EF4-FFF2-40B4-BE49-F238E27FC236}">
                <a16:creationId xmlns:a16="http://schemas.microsoft.com/office/drawing/2014/main" id="{53BDAB85-3EDA-44DF-A350-EE5A651E3CF1}"/>
              </a:ext>
            </a:extLst>
          </p:cNvPr>
          <p:cNvSpPr txBox="1"/>
          <p:nvPr/>
        </p:nvSpPr>
        <p:spPr>
          <a:xfrm>
            <a:off x="1844105" y="3782452"/>
            <a:ext cx="1224000" cy="338554"/>
          </a:xfrm>
          <a:prstGeom prst="rect">
            <a:avLst/>
          </a:prstGeom>
          <a:solidFill>
            <a:srgbClr val="A3E7FF"/>
          </a:solidFill>
          <a:ln>
            <a:solidFill>
              <a:srgbClr val="C00000"/>
            </a:solidFill>
          </a:ln>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a:t>
            </a:r>
            <a:r>
              <a:rPr kumimoji="0" lang="nl-NL"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emeliharaa</a:t>
            </a: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n</a:t>
            </a:r>
            <a:endParaRPr kumimoji="0" lang="nl-NL"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28" name="TextBox 127">
            <a:extLst>
              <a:ext uri="{FF2B5EF4-FFF2-40B4-BE49-F238E27FC236}">
                <a16:creationId xmlns:a16="http://schemas.microsoft.com/office/drawing/2014/main" id="{C2D64CEF-25CC-409C-8DCE-645F02A3ED1E}"/>
              </a:ext>
            </a:extLst>
          </p:cNvPr>
          <p:cNvSpPr txBox="1"/>
          <p:nvPr/>
        </p:nvSpPr>
        <p:spPr>
          <a:xfrm>
            <a:off x="1844105" y="4173599"/>
            <a:ext cx="1224000" cy="338554"/>
          </a:xfrm>
          <a:prstGeom prst="rect">
            <a:avLst/>
          </a:prstGeom>
          <a:solidFill>
            <a:srgbClr val="A3E7FF"/>
          </a:solidFill>
          <a:ln>
            <a:solidFill>
              <a:srgbClr val="C00000"/>
            </a:solidFill>
          </a:ln>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a:t>
            </a:r>
            <a:r>
              <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enyusutan</a:t>
            </a:r>
          </a:p>
        </p:txBody>
      </p:sp>
      <p:cxnSp>
        <p:nvCxnSpPr>
          <p:cNvPr id="134" name="Straight Arrow Connector 133">
            <a:extLst>
              <a:ext uri="{FF2B5EF4-FFF2-40B4-BE49-F238E27FC236}">
                <a16:creationId xmlns:a16="http://schemas.microsoft.com/office/drawing/2014/main" id="{ACFF5297-EECC-4285-A9C8-231FBD8FD8E2}"/>
              </a:ext>
            </a:extLst>
          </p:cNvPr>
          <p:cNvCxnSpPr>
            <a:cxnSpLocks/>
            <a:stCxn id="127" idx="3"/>
            <a:endCxn id="179" idx="1"/>
          </p:cNvCxnSpPr>
          <p:nvPr/>
        </p:nvCxnSpPr>
        <p:spPr>
          <a:xfrm flipV="1">
            <a:off x="3068105" y="3948531"/>
            <a:ext cx="315760" cy="3198"/>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9" name="Persegi panjang 14">
            <a:extLst>
              <a:ext uri="{FF2B5EF4-FFF2-40B4-BE49-F238E27FC236}">
                <a16:creationId xmlns:a16="http://schemas.microsoft.com/office/drawing/2014/main" id="{7B593E20-7C4E-479B-95FE-179FAC2C0D3B}"/>
              </a:ext>
            </a:extLst>
          </p:cNvPr>
          <p:cNvSpPr/>
          <p:nvPr/>
        </p:nvSpPr>
        <p:spPr>
          <a:xfrm>
            <a:off x="83470" y="4620923"/>
            <a:ext cx="7557241" cy="21740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tlCol="0" anchor="t" anchorCtr="0"/>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id-ID" sz="1600" b="1" i="0" u="none" strike="noStrike" kern="1200" cap="none" spc="0" normalizeH="0" baseline="0" noProof="0">
                <a:ln>
                  <a:noFill/>
                </a:ln>
                <a:solidFill>
                  <a:srgbClr val="542A00"/>
                </a:solidFill>
                <a:effectLst/>
                <a:uLnTx/>
                <a:uFillTx/>
                <a:latin typeface="Arial Narrow" panose="020B0606020202030204" pitchFamily="34" charset="0"/>
                <a:ea typeface="+mn-ea"/>
                <a:cs typeface="+mn-cs"/>
              </a:rPr>
              <a:t>LEMBAGA KEARSIPAN (ANRI/Daerah/PTN): Sistem Pengelolaan Arsip Statis</a:t>
            </a:r>
          </a:p>
        </p:txBody>
      </p:sp>
      <p:sp>
        <p:nvSpPr>
          <p:cNvPr id="151" name="TextBox 150">
            <a:extLst>
              <a:ext uri="{FF2B5EF4-FFF2-40B4-BE49-F238E27FC236}">
                <a16:creationId xmlns:a16="http://schemas.microsoft.com/office/drawing/2014/main" id="{5DC2F528-AEC4-4F1A-848A-85197ECB0583}"/>
              </a:ext>
            </a:extLst>
          </p:cNvPr>
          <p:cNvSpPr txBox="1"/>
          <p:nvPr/>
        </p:nvSpPr>
        <p:spPr>
          <a:xfrm>
            <a:off x="1844105" y="5085115"/>
            <a:ext cx="1224000" cy="324000"/>
          </a:xfrm>
          <a:prstGeom prst="rect">
            <a:avLst/>
          </a:prstGeom>
          <a:solidFill>
            <a:schemeClr val="accent4">
              <a:lumMod val="60000"/>
              <a:lumOff val="40000"/>
            </a:schemeClr>
          </a:solidFill>
          <a:ln>
            <a:solidFill>
              <a:srgbClr val="C00000"/>
            </a:solidFill>
          </a:ln>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Akuisisi</a:t>
            </a:r>
            <a:endPar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53" name="TextBox 152">
            <a:extLst>
              <a:ext uri="{FF2B5EF4-FFF2-40B4-BE49-F238E27FC236}">
                <a16:creationId xmlns:a16="http://schemas.microsoft.com/office/drawing/2014/main" id="{EDEBBFFA-F256-4F76-BBEA-D8E219FAC1E4}"/>
              </a:ext>
            </a:extLst>
          </p:cNvPr>
          <p:cNvSpPr txBox="1"/>
          <p:nvPr/>
        </p:nvSpPr>
        <p:spPr>
          <a:xfrm>
            <a:off x="1844105" y="5481423"/>
            <a:ext cx="1224000" cy="324000"/>
          </a:xfrm>
          <a:prstGeom prst="rect">
            <a:avLst/>
          </a:prstGeom>
          <a:solidFill>
            <a:schemeClr val="accent4">
              <a:lumMod val="60000"/>
              <a:lumOff val="40000"/>
            </a:schemeClr>
          </a:solidFill>
          <a:ln>
            <a:solidFill>
              <a:srgbClr val="C00000"/>
            </a:solidFill>
          </a:ln>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Pengolahan</a:t>
            </a:r>
          </a:p>
        </p:txBody>
      </p:sp>
      <p:sp>
        <p:nvSpPr>
          <p:cNvPr id="154" name="TextBox 153">
            <a:extLst>
              <a:ext uri="{FF2B5EF4-FFF2-40B4-BE49-F238E27FC236}">
                <a16:creationId xmlns:a16="http://schemas.microsoft.com/office/drawing/2014/main" id="{2C09E6D1-8E61-4FB9-9EEA-D99D55AA35BE}"/>
              </a:ext>
            </a:extLst>
          </p:cNvPr>
          <p:cNvSpPr txBox="1"/>
          <p:nvPr/>
        </p:nvSpPr>
        <p:spPr>
          <a:xfrm>
            <a:off x="1844105" y="5880597"/>
            <a:ext cx="1224000" cy="324000"/>
          </a:xfrm>
          <a:prstGeom prst="rect">
            <a:avLst/>
          </a:prstGeom>
          <a:solidFill>
            <a:schemeClr val="accent4">
              <a:lumMod val="60000"/>
              <a:lumOff val="40000"/>
            </a:schemeClr>
          </a:solidFill>
          <a:ln>
            <a:solidFill>
              <a:srgbClr val="C00000"/>
            </a:solidFill>
          </a:ln>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Preservasi</a:t>
            </a:r>
            <a:endParaRPr kumimoji="0" lang="nl-NL"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55" name="TextBox 154">
            <a:extLst>
              <a:ext uri="{FF2B5EF4-FFF2-40B4-BE49-F238E27FC236}">
                <a16:creationId xmlns:a16="http://schemas.microsoft.com/office/drawing/2014/main" id="{EC5CD4E9-1026-4E0D-8EE3-C2E7FC5191F9}"/>
              </a:ext>
            </a:extLst>
          </p:cNvPr>
          <p:cNvSpPr txBox="1"/>
          <p:nvPr/>
        </p:nvSpPr>
        <p:spPr>
          <a:xfrm>
            <a:off x="1844105" y="6287512"/>
            <a:ext cx="1224000" cy="324000"/>
          </a:xfrm>
          <a:prstGeom prst="rect">
            <a:avLst/>
          </a:prstGeom>
          <a:solidFill>
            <a:schemeClr val="accent4">
              <a:lumMod val="60000"/>
              <a:lumOff val="40000"/>
            </a:schemeClr>
          </a:solidFill>
          <a:ln>
            <a:solidFill>
              <a:srgbClr val="C00000"/>
            </a:solidFill>
          </a:ln>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Akses</a:t>
            </a:r>
            <a:endPar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cxnSp>
        <p:nvCxnSpPr>
          <p:cNvPr id="157" name="Straight Arrow Connector 156">
            <a:extLst>
              <a:ext uri="{FF2B5EF4-FFF2-40B4-BE49-F238E27FC236}">
                <a16:creationId xmlns:a16="http://schemas.microsoft.com/office/drawing/2014/main" id="{01080766-788E-4BD8-AE68-DA632479A7D2}"/>
              </a:ext>
            </a:extLst>
          </p:cNvPr>
          <p:cNvCxnSpPr>
            <a:cxnSpLocks/>
            <a:stCxn id="188" idx="7"/>
            <a:endCxn id="151" idx="1"/>
          </p:cNvCxnSpPr>
          <p:nvPr/>
        </p:nvCxnSpPr>
        <p:spPr>
          <a:xfrm flipV="1">
            <a:off x="1396485" y="5247115"/>
            <a:ext cx="447620" cy="3476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B91371A7-4DD6-4CB2-962D-D2AD5332BEC8}"/>
              </a:ext>
            </a:extLst>
          </p:cNvPr>
          <p:cNvCxnSpPr>
            <a:cxnSpLocks/>
            <a:stCxn id="151" idx="3"/>
            <a:endCxn id="180" idx="1"/>
          </p:cNvCxnSpPr>
          <p:nvPr/>
        </p:nvCxnSpPr>
        <p:spPr>
          <a:xfrm>
            <a:off x="3068105" y="5247115"/>
            <a:ext cx="315760" cy="591136"/>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7B6AD740-61BE-4BA9-AC5F-A329F672B30C}"/>
              </a:ext>
            </a:extLst>
          </p:cNvPr>
          <p:cNvCxnSpPr>
            <a:cxnSpLocks/>
            <a:stCxn id="188" idx="6"/>
            <a:endCxn id="153" idx="1"/>
          </p:cNvCxnSpPr>
          <p:nvPr/>
        </p:nvCxnSpPr>
        <p:spPr>
          <a:xfrm flipV="1">
            <a:off x="1605506" y="5643423"/>
            <a:ext cx="238599" cy="1807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242BF5-7BDD-4151-8E8B-F7EAE92B23E9}"/>
              </a:ext>
            </a:extLst>
          </p:cNvPr>
          <p:cNvCxnSpPr>
            <a:cxnSpLocks/>
            <a:stCxn id="153" idx="3"/>
            <a:endCxn id="180" idx="1"/>
          </p:cNvCxnSpPr>
          <p:nvPr/>
        </p:nvCxnSpPr>
        <p:spPr>
          <a:xfrm>
            <a:off x="3068105" y="5643423"/>
            <a:ext cx="315760" cy="194828"/>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E2993F9-BB14-4BBF-AB5B-28821F9F6642}"/>
              </a:ext>
            </a:extLst>
          </p:cNvPr>
          <p:cNvCxnSpPr>
            <a:cxnSpLocks/>
            <a:stCxn id="188" idx="6"/>
            <a:endCxn id="154" idx="1"/>
          </p:cNvCxnSpPr>
          <p:nvPr/>
        </p:nvCxnSpPr>
        <p:spPr>
          <a:xfrm>
            <a:off x="1605506" y="5824219"/>
            <a:ext cx="238599" cy="2183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A485A7F8-2F8F-4640-BBD1-5BD15D33F9C8}"/>
              </a:ext>
            </a:extLst>
          </p:cNvPr>
          <p:cNvCxnSpPr>
            <a:cxnSpLocks/>
            <a:stCxn id="154" idx="3"/>
            <a:endCxn id="180" idx="1"/>
          </p:cNvCxnSpPr>
          <p:nvPr/>
        </p:nvCxnSpPr>
        <p:spPr>
          <a:xfrm flipV="1">
            <a:off x="3068105" y="5838251"/>
            <a:ext cx="315760" cy="204346"/>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724747F9-FFC2-4763-9898-1C9DC66C2519}"/>
              </a:ext>
            </a:extLst>
          </p:cNvPr>
          <p:cNvCxnSpPr>
            <a:cxnSpLocks/>
            <a:stCxn id="188" idx="5"/>
            <a:endCxn id="155" idx="1"/>
          </p:cNvCxnSpPr>
          <p:nvPr/>
        </p:nvCxnSpPr>
        <p:spPr>
          <a:xfrm>
            <a:off x="1396485" y="6053698"/>
            <a:ext cx="447620" cy="39581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AFA03FB3-FD4D-43BB-B4E2-54D5E1C85A0E}"/>
              </a:ext>
            </a:extLst>
          </p:cNvPr>
          <p:cNvCxnSpPr>
            <a:cxnSpLocks/>
            <a:stCxn id="155" idx="3"/>
            <a:endCxn id="180" idx="1"/>
          </p:cNvCxnSpPr>
          <p:nvPr/>
        </p:nvCxnSpPr>
        <p:spPr>
          <a:xfrm flipV="1">
            <a:off x="3068105" y="5838251"/>
            <a:ext cx="315760" cy="611261"/>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2" name="Flowchart: Document 171">
            <a:extLst>
              <a:ext uri="{FF2B5EF4-FFF2-40B4-BE49-F238E27FC236}">
                <a16:creationId xmlns:a16="http://schemas.microsoft.com/office/drawing/2014/main" id="{5C1A23D7-1AB8-4197-810C-59BBFE8A7E34}"/>
              </a:ext>
            </a:extLst>
          </p:cNvPr>
          <p:cNvSpPr/>
          <p:nvPr/>
        </p:nvSpPr>
        <p:spPr>
          <a:xfrm>
            <a:off x="3590398" y="2643320"/>
            <a:ext cx="771811" cy="474025"/>
          </a:xfrm>
          <a:prstGeom prst="flowChartDocumen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Arsip Vital</a:t>
            </a: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68" name="Flowchart: Document 167">
            <a:extLst>
              <a:ext uri="{FF2B5EF4-FFF2-40B4-BE49-F238E27FC236}">
                <a16:creationId xmlns:a16="http://schemas.microsoft.com/office/drawing/2014/main" id="{70A593D0-FB60-4C8B-9B52-27B66DBBD9F8}"/>
              </a:ext>
            </a:extLst>
          </p:cNvPr>
          <p:cNvSpPr/>
          <p:nvPr/>
        </p:nvSpPr>
        <p:spPr>
          <a:xfrm>
            <a:off x="3383865" y="2241290"/>
            <a:ext cx="1075315" cy="536958"/>
          </a:xfrm>
          <a:prstGeom prst="flowChartDocumen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Arsip Aktif</a:t>
            </a:r>
            <a:endPar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79" name="Flowchart: Document 178">
            <a:extLst>
              <a:ext uri="{FF2B5EF4-FFF2-40B4-BE49-F238E27FC236}">
                <a16:creationId xmlns:a16="http://schemas.microsoft.com/office/drawing/2014/main" id="{3E0E4D33-55D2-405E-90DF-552D6284C326}"/>
              </a:ext>
            </a:extLst>
          </p:cNvPr>
          <p:cNvSpPr/>
          <p:nvPr/>
        </p:nvSpPr>
        <p:spPr>
          <a:xfrm>
            <a:off x="3383865" y="3680052"/>
            <a:ext cx="1075315" cy="536958"/>
          </a:xfrm>
          <a:prstGeom prst="flowChartDocument">
            <a:avLst/>
          </a:prstGeom>
          <a:solidFill>
            <a:srgbClr val="A3E7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Arsip Inaktif</a:t>
            </a:r>
            <a:endPar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80" name="Flowchart: Document 179">
            <a:extLst>
              <a:ext uri="{FF2B5EF4-FFF2-40B4-BE49-F238E27FC236}">
                <a16:creationId xmlns:a16="http://schemas.microsoft.com/office/drawing/2014/main" id="{9C903B2A-8FA5-4765-A29F-817A97116D13}"/>
              </a:ext>
            </a:extLst>
          </p:cNvPr>
          <p:cNvSpPr/>
          <p:nvPr/>
        </p:nvSpPr>
        <p:spPr>
          <a:xfrm>
            <a:off x="3383865" y="5569772"/>
            <a:ext cx="1075315" cy="536958"/>
          </a:xfrm>
          <a:prstGeom prst="flowChartDocument">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Arsip Statis</a:t>
            </a:r>
            <a:endPar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86" name="Oval 185">
            <a:extLst>
              <a:ext uri="{FF2B5EF4-FFF2-40B4-BE49-F238E27FC236}">
                <a16:creationId xmlns:a16="http://schemas.microsoft.com/office/drawing/2014/main" id="{B5610A81-1537-487A-AB7C-12E65C567013}"/>
              </a:ext>
            </a:extLst>
          </p:cNvPr>
          <p:cNvSpPr/>
          <p:nvPr/>
        </p:nvSpPr>
        <p:spPr>
          <a:xfrm>
            <a:off x="165736" y="2127286"/>
            <a:ext cx="1427282" cy="649066"/>
          </a:xfrm>
          <a:prstGeom prst="ellipse">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Unit Pengolah</a:t>
            </a:r>
            <a:endPar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87" name="Oval 186">
            <a:extLst>
              <a:ext uri="{FF2B5EF4-FFF2-40B4-BE49-F238E27FC236}">
                <a16:creationId xmlns:a16="http://schemas.microsoft.com/office/drawing/2014/main" id="{A8037242-63D3-4D0C-A66E-5AB9CA2698A0}"/>
              </a:ext>
            </a:extLst>
          </p:cNvPr>
          <p:cNvSpPr/>
          <p:nvPr/>
        </p:nvSpPr>
        <p:spPr>
          <a:xfrm>
            <a:off x="180811" y="3627775"/>
            <a:ext cx="1427282" cy="649066"/>
          </a:xfrm>
          <a:prstGeom prst="ellipse">
            <a:avLst/>
          </a:prstGeom>
          <a:solidFill>
            <a:srgbClr val="A3E7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Unit Kearsipan</a:t>
            </a:r>
            <a:endPar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88" name="Oval 187">
            <a:extLst>
              <a:ext uri="{FF2B5EF4-FFF2-40B4-BE49-F238E27FC236}">
                <a16:creationId xmlns:a16="http://schemas.microsoft.com/office/drawing/2014/main" id="{A30A1BDD-5CF0-490A-B461-1191C5810D1E}"/>
              </a:ext>
            </a:extLst>
          </p:cNvPr>
          <p:cNvSpPr/>
          <p:nvPr/>
        </p:nvSpPr>
        <p:spPr>
          <a:xfrm>
            <a:off x="178224" y="5499686"/>
            <a:ext cx="1427282" cy="649066"/>
          </a:xfrm>
          <a:prstGeom prst="ellipse">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id-ID"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Lembaga Kearsipan</a:t>
            </a:r>
            <a:endParaRPr kumimoji="0" lang="en-US" sz="1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99" name="Flowchart: Magnetic Disk 198">
            <a:extLst>
              <a:ext uri="{FF2B5EF4-FFF2-40B4-BE49-F238E27FC236}">
                <a16:creationId xmlns:a16="http://schemas.microsoft.com/office/drawing/2014/main" id="{09E6242A-500E-453B-8331-2D731362F43B}"/>
              </a:ext>
            </a:extLst>
          </p:cNvPr>
          <p:cNvSpPr/>
          <p:nvPr/>
        </p:nvSpPr>
        <p:spPr>
          <a:xfrm>
            <a:off x="4702414" y="2684600"/>
            <a:ext cx="1075315" cy="882334"/>
          </a:xfrm>
          <a:prstGeom prst="flowChartMagneticDisk">
            <a:avLst/>
          </a:prstGeom>
          <a:solidFill>
            <a:srgbClr val="A7A7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Data</a:t>
            </a:r>
          </a:p>
          <a:p>
            <a:pPr marL="0" marR="0" lvl="0" indent="0" algn="ctr" defTabSz="914400" rtl="0" eaLnBrk="1" fontAlgn="auto" latinLnBrk="0" hangingPunct="1">
              <a:lnSpc>
                <a:spcPts val="15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Arsip Pencipta Arsip</a:t>
            </a:r>
            <a:endParaRPr kumimoji="0" lang="en-US"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35" name="Flowchart: Magnetic Disk 234">
            <a:extLst>
              <a:ext uri="{FF2B5EF4-FFF2-40B4-BE49-F238E27FC236}">
                <a16:creationId xmlns:a16="http://schemas.microsoft.com/office/drawing/2014/main" id="{9CFAEB19-BD05-4E01-85D6-DA16F250F45B}"/>
              </a:ext>
            </a:extLst>
          </p:cNvPr>
          <p:cNvSpPr/>
          <p:nvPr/>
        </p:nvSpPr>
        <p:spPr>
          <a:xfrm>
            <a:off x="7821511" y="4174766"/>
            <a:ext cx="1128125" cy="881085"/>
          </a:xfrm>
          <a:prstGeom prst="flowChartMagneticDisk">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id-ID"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“Data Kersipan Nasional”</a:t>
            </a:r>
            <a:endParaRPr kumimoji="0" lang="en-US"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cxnSp>
        <p:nvCxnSpPr>
          <p:cNvPr id="240" name="Straight Arrow Connector 239">
            <a:extLst>
              <a:ext uri="{FF2B5EF4-FFF2-40B4-BE49-F238E27FC236}">
                <a16:creationId xmlns:a16="http://schemas.microsoft.com/office/drawing/2014/main" id="{819156F7-AA5F-4E42-BC9D-7735F9ECD92B}"/>
              </a:ext>
            </a:extLst>
          </p:cNvPr>
          <p:cNvCxnSpPr>
            <a:cxnSpLocks/>
            <a:stCxn id="179" idx="3"/>
            <a:endCxn id="199" idx="2"/>
          </p:cNvCxnSpPr>
          <p:nvPr/>
        </p:nvCxnSpPr>
        <p:spPr>
          <a:xfrm flipV="1">
            <a:off x="4459180" y="3125767"/>
            <a:ext cx="243234" cy="822764"/>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B2619DF7-2E9C-4299-B6A6-AC0E6331BB14}"/>
              </a:ext>
            </a:extLst>
          </p:cNvPr>
          <p:cNvCxnSpPr>
            <a:cxnSpLocks/>
            <a:stCxn id="168" idx="3"/>
            <a:endCxn id="199" idx="2"/>
          </p:cNvCxnSpPr>
          <p:nvPr/>
        </p:nvCxnSpPr>
        <p:spPr>
          <a:xfrm>
            <a:off x="4459180" y="2509769"/>
            <a:ext cx="243234" cy="615998"/>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5DF27F5D-E98F-4FCE-9E54-1CBF6FECD58D}"/>
              </a:ext>
            </a:extLst>
          </p:cNvPr>
          <p:cNvCxnSpPr>
            <a:cxnSpLocks/>
            <a:stCxn id="199" idx="4"/>
            <a:endCxn id="251" idx="1"/>
          </p:cNvCxnSpPr>
          <p:nvPr/>
        </p:nvCxnSpPr>
        <p:spPr>
          <a:xfrm flipV="1">
            <a:off x="5777729" y="3122113"/>
            <a:ext cx="217119" cy="36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1" name="Flowchart: Terminator 250">
            <a:extLst>
              <a:ext uri="{FF2B5EF4-FFF2-40B4-BE49-F238E27FC236}">
                <a16:creationId xmlns:a16="http://schemas.microsoft.com/office/drawing/2014/main" id="{8467F0FA-BFEC-4FD1-81A3-134A54D9E6EA}"/>
              </a:ext>
            </a:extLst>
          </p:cNvPr>
          <p:cNvSpPr/>
          <p:nvPr/>
        </p:nvSpPr>
        <p:spPr>
          <a:xfrm>
            <a:off x="5994848" y="2811265"/>
            <a:ext cx="1546911" cy="621696"/>
          </a:xfrm>
          <a:prstGeom prst="flowChartTerminator">
            <a:avLst/>
          </a:prstGeom>
          <a:solidFill>
            <a:srgbClr val="A7A7FF"/>
          </a:solidFill>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Informasi Arsip</a:t>
            </a:r>
          </a:p>
          <a:p>
            <a:pPr marL="0" marR="0" lvl="0" indent="0" algn="ctr" defTabSz="914400" rtl="0" eaLnBrk="1" fontAlgn="auto" latinLnBrk="0" hangingPunct="1">
              <a:lnSpc>
                <a:spcPts val="15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Pencipta Arsip</a:t>
            </a:r>
            <a:endParaRPr kumimoji="0" lang="en-US"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53" name="Flowchart: Magnetic Disk 252">
            <a:extLst>
              <a:ext uri="{FF2B5EF4-FFF2-40B4-BE49-F238E27FC236}">
                <a16:creationId xmlns:a16="http://schemas.microsoft.com/office/drawing/2014/main" id="{8B258B4C-7DBF-4968-9712-BF27294096C2}"/>
              </a:ext>
            </a:extLst>
          </p:cNvPr>
          <p:cNvSpPr/>
          <p:nvPr/>
        </p:nvSpPr>
        <p:spPr>
          <a:xfrm>
            <a:off x="4699834" y="5393152"/>
            <a:ext cx="1075315" cy="882334"/>
          </a:xfrm>
          <a:prstGeom prst="flowChartMagneticDisk">
            <a:avLst/>
          </a:prstGeom>
          <a:solidFill>
            <a:schemeClr val="accent4">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Data</a:t>
            </a:r>
          </a:p>
          <a:p>
            <a:pPr marL="0" marR="0" lvl="0" indent="0" algn="ctr" defTabSz="914400" rtl="0" eaLnBrk="1" fontAlgn="auto" latinLnBrk="0" hangingPunct="1">
              <a:lnSpc>
                <a:spcPts val="15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Arsip Lembaga Kearsipan</a:t>
            </a:r>
            <a:endParaRPr kumimoji="0" lang="en-US"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cxnSp>
        <p:nvCxnSpPr>
          <p:cNvPr id="254" name="Straight Arrow Connector 253">
            <a:extLst>
              <a:ext uri="{FF2B5EF4-FFF2-40B4-BE49-F238E27FC236}">
                <a16:creationId xmlns:a16="http://schemas.microsoft.com/office/drawing/2014/main" id="{20BF5135-B579-44BD-B0D6-B43F2C4F0578}"/>
              </a:ext>
            </a:extLst>
          </p:cNvPr>
          <p:cNvCxnSpPr>
            <a:cxnSpLocks/>
            <a:stCxn id="253" idx="4"/>
            <a:endCxn id="255" idx="1"/>
          </p:cNvCxnSpPr>
          <p:nvPr/>
        </p:nvCxnSpPr>
        <p:spPr>
          <a:xfrm flipV="1">
            <a:off x="5775149" y="5505207"/>
            <a:ext cx="218409" cy="3291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5" name="Flowchart: Terminator 254">
            <a:extLst>
              <a:ext uri="{FF2B5EF4-FFF2-40B4-BE49-F238E27FC236}">
                <a16:creationId xmlns:a16="http://schemas.microsoft.com/office/drawing/2014/main" id="{EAEC263F-3082-4433-9F7A-AD8DE4A1087E}"/>
              </a:ext>
            </a:extLst>
          </p:cNvPr>
          <p:cNvSpPr/>
          <p:nvPr/>
        </p:nvSpPr>
        <p:spPr>
          <a:xfrm>
            <a:off x="5993558" y="5194359"/>
            <a:ext cx="1548316" cy="621696"/>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Informasi Arsip Lembaga Kearsipan</a:t>
            </a:r>
            <a:endParaRPr kumimoji="0" lang="en-US"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cxnSp>
        <p:nvCxnSpPr>
          <p:cNvPr id="256" name="Straight Arrow Connector 255">
            <a:extLst>
              <a:ext uri="{FF2B5EF4-FFF2-40B4-BE49-F238E27FC236}">
                <a16:creationId xmlns:a16="http://schemas.microsoft.com/office/drawing/2014/main" id="{6135BA10-DE0C-4134-A861-5BA3EB71A794}"/>
              </a:ext>
            </a:extLst>
          </p:cNvPr>
          <p:cNvCxnSpPr>
            <a:cxnSpLocks/>
            <a:stCxn id="180" idx="3"/>
            <a:endCxn id="253" idx="2"/>
          </p:cNvCxnSpPr>
          <p:nvPr/>
        </p:nvCxnSpPr>
        <p:spPr>
          <a:xfrm flipV="1">
            <a:off x="4459180" y="5834319"/>
            <a:ext cx="240654" cy="3932"/>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A20F33B5-481D-4A9B-9C1E-76BCD31921D5}"/>
              </a:ext>
            </a:extLst>
          </p:cNvPr>
          <p:cNvCxnSpPr>
            <a:cxnSpLocks/>
            <a:stCxn id="199" idx="3"/>
            <a:endCxn id="235" idx="2"/>
          </p:cNvCxnSpPr>
          <p:nvPr/>
        </p:nvCxnSpPr>
        <p:spPr>
          <a:xfrm>
            <a:off x="5240072" y="3566934"/>
            <a:ext cx="2581439" cy="104837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9282C678-35EA-4E23-A5F9-924592A8954C}"/>
              </a:ext>
            </a:extLst>
          </p:cNvPr>
          <p:cNvCxnSpPr>
            <a:cxnSpLocks/>
            <a:stCxn id="253" idx="1"/>
            <a:endCxn id="235" idx="2"/>
          </p:cNvCxnSpPr>
          <p:nvPr/>
        </p:nvCxnSpPr>
        <p:spPr>
          <a:xfrm flipV="1">
            <a:off x="5237492" y="4615309"/>
            <a:ext cx="2584019" cy="7778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8104D40D-DF7C-45CD-9403-C76821EBBD3B}"/>
              </a:ext>
            </a:extLst>
          </p:cNvPr>
          <p:cNvCxnSpPr>
            <a:cxnSpLocks/>
          </p:cNvCxnSpPr>
          <p:nvPr/>
        </p:nvCxnSpPr>
        <p:spPr>
          <a:xfrm flipV="1">
            <a:off x="8949636" y="4610812"/>
            <a:ext cx="179884" cy="89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3511BFFC-2CE0-4D93-AC23-08F5A77CF9D0}"/>
              </a:ext>
            </a:extLst>
          </p:cNvPr>
          <p:cNvCxnSpPr>
            <a:cxnSpLocks/>
            <a:stCxn id="251" idx="3"/>
            <a:endCxn id="286" idx="0"/>
          </p:cNvCxnSpPr>
          <p:nvPr/>
        </p:nvCxnSpPr>
        <p:spPr>
          <a:xfrm>
            <a:off x="7541759" y="3122113"/>
            <a:ext cx="2272917" cy="114464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F48D0851-4E4E-43CE-8856-BAA35D875964}"/>
              </a:ext>
            </a:extLst>
          </p:cNvPr>
          <p:cNvCxnSpPr>
            <a:cxnSpLocks/>
            <a:stCxn id="255" idx="3"/>
            <a:endCxn id="286" idx="2"/>
          </p:cNvCxnSpPr>
          <p:nvPr/>
        </p:nvCxnSpPr>
        <p:spPr>
          <a:xfrm flipV="1">
            <a:off x="7541874" y="4963854"/>
            <a:ext cx="2272802" cy="5413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6" name="Flowchart: Terminator 285">
            <a:extLst>
              <a:ext uri="{FF2B5EF4-FFF2-40B4-BE49-F238E27FC236}">
                <a16:creationId xmlns:a16="http://schemas.microsoft.com/office/drawing/2014/main" id="{FE50E745-DBA2-4E4D-9BE8-748E3BE78CF1}"/>
              </a:ext>
            </a:extLst>
          </p:cNvPr>
          <p:cNvSpPr/>
          <p:nvPr/>
        </p:nvSpPr>
        <p:spPr>
          <a:xfrm>
            <a:off x="9129520" y="4266762"/>
            <a:ext cx="1370311" cy="697092"/>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id-ID"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“Informasi Kearsipan Nasional”</a:t>
            </a:r>
            <a:endParaRPr kumimoji="0" lang="en-US"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cxnSp>
        <p:nvCxnSpPr>
          <p:cNvPr id="296" name="Straight Arrow Connector 295">
            <a:extLst>
              <a:ext uri="{FF2B5EF4-FFF2-40B4-BE49-F238E27FC236}">
                <a16:creationId xmlns:a16="http://schemas.microsoft.com/office/drawing/2014/main" id="{2E514DE6-7B75-4408-9F75-0C369C804237}"/>
              </a:ext>
            </a:extLst>
          </p:cNvPr>
          <p:cNvCxnSpPr>
            <a:cxnSpLocks/>
            <a:stCxn id="251" idx="0"/>
          </p:cNvCxnSpPr>
          <p:nvPr/>
        </p:nvCxnSpPr>
        <p:spPr>
          <a:xfrm flipH="1" flipV="1">
            <a:off x="6767716" y="2547342"/>
            <a:ext cx="588" cy="2639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3" name="TextBox 332">
            <a:extLst>
              <a:ext uri="{FF2B5EF4-FFF2-40B4-BE49-F238E27FC236}">
                <a16:creationId xmlns:a16="http://schemas.microsoft.com/office/drawing/2014/main" id="{288AA01D-CAE1-4F4E-BA8C-8DAB45D7F93C}"/>
              </a:ext>
            </a:extLst>
          </p:cNvPr>
          <p:cNvSpPr txBox="1"/>
          <p:nvPr/>
        </p:nvSpPr>
        <p:spPr>
          <a:xfrm>
            <a:off x="692347" y="168998"/>
            <a:ext cx="655166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a:ln>
                  <a:noFill/>
                </a:ln>
                <a:solidFill>
                  <a:srgbClr val="800000"/>
                </a:solidFill>
                <a:effectLst/>
                <a:uLnTx/>
                <a:uFillTx/>
                <a:latin typeface="Arial Black" panose="020B0A04020102020204" pitchFamily="34" charset="0"/>
                <a:ea typeface="+mn-ea"/>
                <a:cs typeface="+mn-cs"/>
              </a:rPr>
              <a:t>SISTEM KEARSIPAN NASIONAL (SKN)</a:t>
            </a:r>
            <a:endParaRPr kumimoji="0" lang="en-US" sz="2400" b="0" i="0" u="none" strike="noStrike" kern="1200" cap="none" spc="0" normalizeH="0" baseline="0" noProof="0">
              <a:ln>
                <a:noFill/>
              </a:ln>
              <a:solidFill>
                <a:srgbClr val="800000"/>
              </a:solidFill>
              <a:effectLst/>
              <a:uLnTx/>
              <a:uFillTx/>
              <a:latin typeface="Arial Black" panose="020B0A04020102020204" pitchFamily="34" charset="0"/>
              <a:ea typeface="+mn-ea"/>
              <a:cs typeface="+mn-cs"/>
            </a:endParaRPr>
          </a:p>
        </p:txBody>
      </p:sp>
      <p:sp>
        <p:nvSpPr>
          <p:cNvPr id="342" name="TextBox 341">
            <a:extLst>
              <a:ext uri="{FF2B5EF4-FFF2-40B4-BE49-F238E27FC236}">
                <a16:creationId xmlns:a16="http://schemas.microsoft.com/office/drawing/2014/main" id="{6C898C32-053A-45E5-B43C-1A2CC6B934C1}"/>
              </a:ext>
            </a:extLst>
          </p:cNvPr>
          <p:cNvSpPr txBox="1"/>
          <p:nvPr/>
        </p:nvSpPr>
        <p:spPr>
          <a:xfrm>
            <a:off x="7740231" y="180288"/>
            <a:ext cx="4253808" cy="1015663"/>
          </a:xfrm>
          <a:prstGeom prst="rect">
            <a:avLst/>
          </a:prstGeom>
          <a:noFill/>
        </p:spPr>
        <p:txBody>
          <a:bodyPr wrap="square" rtlCol="0">
            <a:spAutoFit/>
          </a:bodyPr>
          <a:lstStyle/>
          <a:p>
            <a:pPr marL="173038" marR="0" lvl="0" indent="-173038" algn="l" defTabSz="914400" rtl="0" eaLnBrk="1" fontAlgn="auto" latinLnBrk="0" hangingPunct="1">
              <a:lnSpc>
                <a:spcPct val="100000"/>
              </a:lnSpc>
              <a:spcBef>
                <a:spcPts val="0"/>
              </a:spcBef>
              <a:spcAft>
                <a:spcPts val="0"/>
              </a:spcAft>
              <a:buClrTx/>
              <a:buSzTx/>
              <a:buFontTx/>
              <a:buNone/>
              <a:tabLst>
                <a:tab pos="173038" algn="l"/>
              </a:tabLst>
              <a:defRPr/>
            </a:pP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Fungsi </a:t>
            </a:r>
            <a:r>
              <a:rPr kumimoji="0" lang="id-ID" sz="12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SKN</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p>
          <a:p>
            <a:pPr marL="185738" marR="0" lvl="0" indent="-185738" algn="l" defTabSz="914400" rtl="0" eaLnBrk="1" fontAlgn="auto" latinLnBrk="0" hangingPunct="1">
              <a:lnSpc>
                <a:spcPct val="100000"/>
              </a:lnSpc>
              <a:spcBef>
                <a:spcPts val="0"/>
              </a:spcBef>
              <a:spcAft>
                <a:spcPts val="0"/>
              </a:spcAft>
              <a:buClrTx/>
              <a:buSzTx/>
              <a:buFontTx/>
              <a:buNone/>
              <a:tabLst>
                <a:tab pos="185738" algn="l"/>
              </a:tabLst>
              <a:defRPr/>
            </a:pP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a.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mengidentifikasi keberadaan arsip yang memiliki</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keterkaitan informasi di semua organisasi</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kearsipan;</a:t>
            </a:r>
          </a:p>
          <a:p>
            <a:pPr marL="185738" marR="0" lvl="0" indent="-185738" algn="l" defTabSz="914400" rtl="0" eaLnBrk="1" fontAlgn="auto" latinLnBrk="0" hangingPunct="1">
              <a:lnSpc>
                <a:spcPct val="100000"/>
              </a:lnSpc>
              <a:spcBef>
                <a:spcPts val="0"/>
              </a:spcBef>
              <a:spcAft>
                <a:spcPts val="0"/>
              </a:spcAft>
              <a:buClrTx/>
              <a:buSzTx/>
              <a:buFontTx/>
              <a:buNone/>
              <a:tabLst>
                <a:tab pos="185738" algn="l"/>
              </a:tabLst>
              <a:defRPr/>
            </a:pP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b. </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menghubungkan keterkaitan arsip sebagai satu</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keutuhan informasi;</a:t>
            </a:r>
          </a:p>
          <a:p>
            <a:pPr marL="185738" marR="0" lvl="0" indent="-185738" algn="l" defTabSz="914400" rtl="0" eaLnBrk="1" fontAlgn="auto" latinLnBrk="0" hangingPunct="1">
              <a:lnSpc>
                <a:spcPct val="100000"/>
              </a:lnSpc>
              <a:spcBef>
                <a:spcPts val="0"/>
              </a:spcBef>
              <a:spcAft>
                <a:spcPts val="0"/>
              </a:spcAft>
              <a:buClrTx/>
              <a:buSzTx/>
              <a:buFontTx/>
              <a:buNone/>
              <a:tabLst>
                <a:tab pos="185738" algn="l"/>
              </a:tabLst>
              <a:defRPr/>
            </a:pP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c. </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menjamin ketersediaan arsip yang autentik,</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utuh, dan terpercaya.</a:t>
            </a:r>
          </a:p>
        </p:txBody>
      </p:sp>
      <p:cxnSp>
        <p:nvCxnSpPr>
          <p:cNvPr id="355" name="Straight Arrow Connector 354">
            <a:extLst>
              <a:ext uri="{FF2B5EF4-FFF2-40B4-BE49-F238E27FC236}">
                <a16:creationId xmlns:a16="http://schemas.microsoft.com/office/drawing/2014/main" id="{B6998523-5595-4CE4-ACB9-1F70AF20D3EF}"/>
              </a:ext>
            </a:extLst>
          </p:cNvPr>
          <p:cNvCxnSpPr>
            <a:cxnSpLocks/>
          </p:cNvCxnSpPr>
          <p:nvPr/>
        </p:nvCxnSpPr>
        <p:spPr>
          <a:xfrm>
            <a:off x="10499831" y="4615308"/>
            <a:ext cx="187251"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9" name="Pentagon 20">
            <a:extLst>
              <a:ext uri="{FF2B5EF4-FFF2-40B4-BE49-F238E27FC236}">
                <a16:creationId xmlns:a16="http://schemas.microsoft.com/office/drawing/2014/main" id="{F0ED3D38-4B48-46EC-A29B-5FD0DA7F2AE3}"/>
              </a:ext>
            </a:extLst>
          </p:cNvPr>
          <p:cNvSpPr/>
          <p:nvPr/>
        </p:nvSpPr>
        <p:spPr>
          <a:xfrm rot="5400000">
            <a:off x="3662035" y="-2863693"/>
            <a:ext cx="400110" cy="7557242"/>
          </a:xfrm>
          <a:prstGeom prst="homePlate">
            <a:avLst>
              <a:gd name="adj" fmla="val 65019"/>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4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KEBIJAKAN &amp; PEMBINAAN KEARSIPAN</a:t>
            </a:r>
            <a:endParaRPr kumimoji="0" lang="en-US" sz="14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endParaRPr>
          </a:p>
        </p:txBody>
      </p:sp>
      <p:sp>
        <p:nvSpPr>
          <p:cNvPr id="360" name="Arrow: Pentagon 359">
            <a:extLst>
              <a:ext uri="{FF2B5EF4-FFF2-40B4-BE49-F238E27FC236}">
                <a16:creationId xmlns:a16="http://schemas.microsoft.com/office/drawing/2014/main" id="{C0FE6AD7-D8C0-4B9C-A0EE-DFAC820D9883}"/>
              </a:ext>
            </a:extLst>
          </p:cNvPr>
          <p:cNvSpPr/>
          <p:nvPr/>
        </p:nvSpPr>
        <p:spPr>
          <a:xfrm>
            <a:off x="6111499" y="6000958"/>
            <a:ext cx="1445758" cy="697092"/>
          </a:xfrm>
          <a:prstGeom prst="homePlate">
            <a:avLst>
              <a:gd name="adj" fmla="val 1833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ctr" anchorCtr="0"/>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Pelayanan &amp; Pemanfaatan Arsip Lembaga Kearsipan</a:t>
            </a:r>
            <a:endParaRPr kumimoji="0" lang="en-US"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cxnSp>
        <p:nvCxnSpPr>
          <p:cNvPr id="361" name="Straight Arrow Connector 360">
            <a:extLst>
              <a:ext uri="{FF2B5EF4-FFF2-40B4-BE49-F238E27FC236}">
                <a16:creationId xmlns:a16="http://schemas.microsoft.com/office/drawing/2014/main" id="{C513446B-FD8F-4D16-BE90-490AEFC1420F}"/>
              </a:ext>
            </a:extLst>
          </p:cNvPr>
          <p:cNvCxnSpPr>
            <a:cxnSpLocks/>
            <a:stCxn id="360" idx="0"/>
            <a:endCxn id="255" idx="2"/>
          </p:cNvCxnSpPr>
          <p:nvPr/>
        </p:nvCxnSpPr>
        <p:spPr>
          <a:xfrm flipH="1" flipV="1">
            <a:off x="6767716" y="5816055"/>
            <a:ext cx="2749" cy="184903"/>
          </a:xfrm>
          <a:prstGeom prst="straightConnector1">
            <a:avLst/>
          </a:pr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6" name="Arrow: Pentagon 365">
            <a:extLst>
              <a:ext uri="{FF2B5EF4-FFF2-40B4-BE49-F238E27FC236}">
                <a16:creationId xmlns:a16="http://schemas.microsoft.com/office/drawing/2014/main" id="{09B80455-7B7F-40D8-BE01-8539B48E973D}"/>
              </a:ext>
            </a:extLst>
          </p:cNvPr>
          <p:cNvSpPr/>
          <p:nvPr/>
        </p:nvSpPr>
        <p:spPr>
          <a:xfrm>
            <a:off x="6139062" y="1841023"/>
            <a:ext cx="1324107" cy="697092"/>
          </a:xfrm>
          <a:prstGeom prst="homePlate">
            <a:avLst>
              <a:gd name="adj" fmla="val 18337"/>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ctr" anchorCtr="0"/>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Pelayanan Informasi Publik</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Badan Publik</a:t>
            </a:r>
            <a:endParaRPr kumimoji="0" lang="en-US"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cxnSp>
        <p:nvCxnSpPr>
          <p:cNvPr id="367" name="Straight Arrow Connector 366">
            <a:extLst>
              <a:ext uri="{FF2B5EF4-FFF2-40B4-BE49-F238E27FC236}">
                <a16:creationId xmlns:a16="http://schemas.microsoft.com/office/drawing/2014/main" id="{71F5EC37-9FEF-45F0-896E-91054151E1C1}"/>
              </a:ext>
            </a:extLst>
          </p:cNvPr>
          <p:cNvCxnSpPr>
            <a:cxnSpLocks/>
            <a:stCxn id="366" idx="3"/>
            <a:endCxn id="348" idx="0"/>
          </p:cNvCxnSpPr>
          <p:nvPr/>
        </p:nvCxnSpPr>
        <p:spPr>
          <a:xfrm>
            <a:off x="7463169" y="2189569"/>
            <a:ext cx="3822054" cy="20771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0" name="Straight Arrow Connector 369">
            <a:extLst>
              <a:ext uri="{FF2B5EF4-FFF2-40B4-BE49-F238E27FC236}">
                <a16:creationId xmlns:a16="http://schemas.microsoft.com/office/drawing/2014/main" id="{9A9ECB6C-7E5F-4317-AEAC-0F2858173184}"/>
              </a:ext>
            </a:extLst>
          </p:cNvPr>
          <p:cNvCxnSpPr>
            <a:cxnSpLocks/>
            <a:stCxn id="360" idx="3"/>
            <a:endCxn id="348" idx="2"/>
          </p:cNvCxnSpPr>
          <p:nvPr/>
        </p:nvCxnSpPr>
        <p:spPr>
          <a:xfrm flipV="1">
            <a:off x="7557257" y="4963854"/>
            <a:ext cx="3727966" cy="13856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8" name="Arrow: Pentagon 347">
            <a:extLst>
              <a:ext uri="{FF2B5EF4-FFF2-40B4-BE49-F238E27FC236}">
                <a16:creationId xmlns:a16="http://schemas.microsoft.com/office/drawing/2014/main" id="{990221E3-DD23-4B20-A670-3350E8B9233D}"/>
              </a:ext>
            </a:extLst>
          </p:cNvPr>
          <p:cNvSpPr/>
          <p:nvPr/>
        </p:nvSpPr>
        <p:spPr>
          <a:xfrm>
            <a:off x="10687082" y="4266762"/>
            <a:ext cx="1324107" cy="697092"/>
          </a:xfrm>
          <a:prstGeom prst="homePlate">
            <a:avLst>
              <a:gd name="adj" fmla="val 1833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ctr" anchorCtr="0"/>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id-ID"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Pelayanan &amp; Pemanfaatan “Arsip Nasional”</a:t>
            </a:r>
            <a:endParaRPr kumimoji="0" lang="en-US"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cxnSp>
        <p:nvCxnSpPr>
          <p:cNvPr id="86" name="Straight Arrow Connector 85">
            <a:extLst>
              <a:ext uri="{FF2B5EF4-FFF2-40B4-BE49-F238E27FC236}">
                <a16:creationId xmlns:a16="http://schemas.microsoft.com/office/drawing/2014/main" id="{A988707C-6A09-4D1F-AE2E-DCF798CE7DAF}"/>
              </a:ext>
            </a:extLst>
          </p:cNvPr>
          <p:cNvCxnSpPr>
            <a:cxnSpLocks/>
          </p:cNvCxnSpPr>
          <p:nvPr/>
        </p:nvCxnSpPr>
        <p:spPr>
          <a:xfrm>
            <a:off x="3938337" y="3088829"/>
            <a:ext cx="0" cy="576000"/>
          </a:xfrm>
          <a:prstGeom prst="straightConnector1">
            <a:avLst/>
          </a:prstGeom>
          <a:ln>
            <a:solidFill>
              <a:srgbClr val="80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79F7B7B-E184-4FAC-814B-CDC99EDD6B08}"/>
              </a:ext>
            </a:extLst>
          </p:cNvPr>
          <p:cNvCxnSpPr>
            <a:cxnSpLocks/>
          </p:cNvCxnSpPr>
          <p:nvPr/>
        </p:nvCxnSpPr>
        <p:spPr>
          <a:xfrm>
            <a:off x="3938337" y="4211039"/>
            <a:ext cx="0" cy="1368000"/>
          </a:xfrm>
          <a:prstGeom prst="straightConnector1">
            <a:avLst/>
          </a:prstGeom>
          <a:ln>
            <a:solidFill>
              <a:srgbClr val="800000"/>
            </a:solidFill>
            <a:tailEnd type="triangle"/>
          </a:ln>
        </p:spPr>
        <p:style>
          <a:lnRef idx="1">
            <a:schemeClr val="accent1"/>
          </a:lnRef>
          <a:fillRef idx="0">
            <a:schemeClr val="accent1"/>
          </a:fillRef>
          <a:effectRef idx="0">
            <a:schemeClr val="accent1"/>
          </a:effectRef>
          <a:fontRef idx="minor">
            <a:schemeClr val="tx1"/>
          </a:fontRef>
        </p:style>
      </p:cxnSp>
      <p:sp>
        <p:nvSpPr>
          <p:cNvPr id="2" name="Persegi Panjang: Sudut Lengkung 1">
            <a:extLst>
              <a:ext uri="{FF2B5EF4-FFF2-40B4-BE49-F238E27FC236}">
                <a16:creationId xmlns:a16="http://schemas.microsoft.com/office/drawing/2014/main" id="{8E16268E-69A2-424B-81B5-C58EAE46ADB7}"/>
              </a:ext>
            </a:extLst>
          </p:cNvPr>
          <p:cNvSpPr/>
          <p:nvPr/>
        </p:nvSpPr>
        <p:spPr>
          <a:xfrm>
            <a:off x="10546495" y="43279"/>
            <a:ext cx="1605280" cy="2847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a:solidFill>
                  <a:schemeClr val="bg1"/>
                </a:solidFill>
                <a:latin typeface="Arial Narrow" panose="020B0606020202030204" pitchFamily="34" charset="0"/>
              </a:rPr>
              <a:t>UU 43/2009: KEARSIPAN</a:t>
            </a:r>
          </a:p>
        </p:txBody>
      </p:sp>
    </p:spTree>
    <p:extLst>
      <p:ext uri="{BB962C8B-B14F-4D97-AF65-F5344CB8AC3E}">
        <p14:creationId xmlns:p14="http://schemas.microsoft.com/office/powerpoint/2010/main" val="2167282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ambar 9">
            <a:extLst>
              <a:ext uri="{FF2B5EF4-FFF2-40B4-BE49-F238E27FC236}">
                <a16:creationId xmlns:a16="http://schemas.microsoft.com/office/drawing/2014/main" id="{C0073EFD-DC74-4278-A178-BC4CD6D88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140" y="954817"/>
            <a:ext cx="10753067" cy="5858764"/>
          </a:xfrm>
          <a:prstGeom prst="rect">
            <a:avLst/>
          </a:prstGeom>
        </p:spPr>
      </p:pic>
      <p:grpSp>
        <p:nvGrpSpPr>
          <p:cNvPr id="11" name="Group 10">
            <a:extLst>
              <a:ext uri="{FF2B5EF4-FFF2-40B4-BE49-F238E27FC236}">
                <a16:creationId xmlns:a16="http://schemas.microsoft.com/office/drawing/2014/main" id="{3E29C713-EE01-4BAD-9093-42B6DF1A2179}"/>
              </a:ext>
            </a:extLst>
          </p:cNvPr>
          <p:cNvGrpSpPr/>
          <p:nvPr/>
        </p:nvGrpSpPr>
        <p:grpSpPr>
          <a:xfrm>
            <a:off x="256672" y="1235244"/>
            <a:ext cx="1259308" cy="1015663"/>
            <a:chOff x="112294" y="1572126"/>
            <a:chExt cx="1259308" cy="1015663"/>
          </a:xfrm>
          <a:solidFill>
            <a:schemeClr val="bg1">
              <a:lumMod val="95000"/>
            </a:schemeClr>
          </a:solidFill>
        </p:grpSpPr>
        <p:sp>
          <p:nvSpPr>
            <p:cNvPr id="4" name="TextBox 3">
              <a:extLst>
                <a:ext uri="{FF2B5EF4-FFF2-40B4-BE49-F238E27FC236}">
                  <a16:creationId xmlns:a16="http://schemas.microsoft.com/office/drawing/2014/main" id="{A99A9CF2-A4F3-4B83-A2AB-D77B61BA61E8}"/>
                </a:ext>
              </a:extLst>
            </p:cNvPr>
            <p:cNvSpPr txBox="1"/>
            <p:nvPr/>
          </p:nvSpPr>
          <p:spPr>
            <a:xfrm>
              <a:off x="112294" y="1572126"/>
              <a:ext cx="978568" cy="1015663"/>
            </a:xfrm>
            <a:prstGeom prst="rect">
              <a:avLst/>
            </a:prstGeom>
            <a:grpFill/>
            <a:ln>
              <a:solidFill>
                <a:srgbClr val="8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a:ln>
                    <a:noFill/>
                  </a:ln>
                  <a:effectLst/>
                  <a:uLnTx/>
                  <a:uFillTx/>
                  <a:latin typeface="Arial Narrow" panose="020B0606020202030204" pitchFamily="34" charset="0"/>
                  <a:ea typeface="+mn-ea"/>
                  <a:cs typeface="+mn-cs"/>
                </a:rPr>
                <a:t>Sistem Pengelolaan Dokumen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a:ln>
                    <a:noFill/>
                  </a:ln>
                  <a:effectLst/>
                  <a:uLnTx/>
                  <a:uFillTx/>
                  <a:latin typeface="Arial Narrow" panose="020B0606020202030204" pitchFamily="34" charset="0"/>
                  <a:ea typeface="+mn-ea"/>
                  <a:cs typeface="+mn-cs"/>
                </a:rPr>
                <a:t>Kerja Pemerintah</a:t>
              </a:r>
              <a:endParaRPr kumimoji="0" lang="en-US" sz="1200" b="1" i="0" u="none" strike="noStrike" kern="1200" cap="none" spc="0" normalizeH="0" baseline="0" noProof="0">
                <a:ln>
                  <a:noFill/>
                </a:ln>
                <a:effectLst/>
                <a:uLnTx/>
                <a:uFillTx/>
                <a:latin typeface="Arial Narrow" panose="020B0606020202030204" pitchFamily="34" charset="0"/>
                <a:ea typeface="+mn-ea"/>
                <a:cs typeface="+mn-cs"/>
              </a:endParaRPr>
            </a:p>
          </p:txBody>
        </p:sp>
        <p:cxnSp>
          <p:nvCxnSpPr>
            <p:cNvPr id="6" name="Straight Arrow Connector 5">
              <a:extLst>
                <a:ext uri="{FF2B5EF4-FFF2-40B4-BE49-F238E27FC236}">
                  <a16:creationId xmlns:a16="http://schemas.microsoft.com/office/drawing/2014/main" id="{3601056B-8720-4DBD-BB64-FDD7C41CD1BF}"/>
                </a:ext>
              </a:extLst>
            </p:cNvPr>
            <p:cNvCxnSpPr>
              <a:cxnSpLocks/>
              <a:stCxn id="4" idx="3"/>
            </p:cNvCxnSpPr>
            <p:nvPr/>
          </p:nvCxnSpPr>
          <p:spPr>
            <a:xfrm>
              <a:off x="1090862" y="2079958"/>
              <a:ext cx="280740" cy="0"/>
            </a:xfrm>
            <a:prstGeom prst="straightConnector1">
              <a:avLst/>
            </a:prstGeom>
            <a:grpFill/>
            <a:ln>
              <a:solidFill>
                <a:srgbClr val="8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 name="Straight Arrow Connector 6">
            <a:extLst>
              <a:ext uri="{FF2B5EF4-FFF2-40B4-BE49-F238E27FC236}">
                <a16:creationId xmlns:a16="http://schemas.microsoft.com/office/drawing/2014/main" id="{E885D55F-8A02-4F1A-9BCF-143BBFC0411A}"/>
              </a:ext>
            </a:extLst>
          </p:cNvPr>
          <p:cNvCxnSpPr>
            <a:cxnSpLocks/>
          </p:cNvCxnSpPr>
          <p:nvPr/>
        </p:nvCxnSpPr>
        <p:spPr>
          <a:xfrm>
            <a:off x="2029326" y="2304366"/>
            <a:ext cx="0" cy="576000"/>
          </a:xfrm>
          <a:prstGeom prst="straightConnector1">
            <a:avLst/>
          </a:prstGeom>
          <a:ln>
            <a:solidFill>
              <a:srgbClr val="8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569D81F-546C-486E-9820-D369841980FB}"/>
              </a:ext>
            </a:extLst>
          </p:cNvPr>
          <p:cNvCxnSpPr>
            <a:cxnSpLocks/>
          </p:cNvCxnSpPr>
          <p:nvPr/>
        </p:nvCxnSpPr>
        <p:spPr>
          <a:xfrm>
            <a:off x="2029326" y="3403250"/>
            <a:ext cx="0" cy="1728000"/>
          </a:xfrm>
          <a:prstGeom prst="straightConnector1">
            <a:avLst/>
          </a:prstGeom>
          <a:ln>
            <a:solidFill>
              <a:srgbClr val="8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FB67739-FFFA-4BA2-B398-6E38BC1FAE73}"/>
              </a:ext>
            </a:extLst>
          </p:cNvPr>
          <p:cNvSpPr txBox="1"/>
          <p:nvPr/>
        </p:nvSpPr>
        <p:spPr>
          <a:xfrm>
            <a:off x="6786624" y="41813"/>
            <a:ext cx="5334891" cy="1831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Sistem Informasi Kearsipan Nasional </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a:t>
            </a:r>
            <a:r>
              <a:rPr kumimoji="0" lang="id-ID" sz="12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SIKN</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memberikan informasi yang autentik dan</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sv-SE"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utuh dalam mewujudkan arsip sebagai tulang</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punggung manajemen penyelenggaraan negara,</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memori kolektif bangsa, dan simpul pemersatu</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bangsa dalam kerangka Negara Kesatuan</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Republik Indonesia.</a:t>
            </a:r>
            <a:endPar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tab pos="173038" algn="l"/>
              </a:tabLst>
              <a:defRPr/>
            </a:pP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Fungsi SIKN:</a:t>
            </a:r>
          </a:p>
          <a:p>
            <a:pPr marL="173038" marR="0" lvl="0" indent="-173038" algn="l" defTabSz="914400" rtl="0" eaLnBrk="1" fontAlgn="auto" latinLnBrk="0" hangingPunct="1">
              <a:lnSpc>
                <a:spcPct val="100000"/>
              </a:lnSpc>
              <a:spcBef>
                <a:spcPts val="0"/>
              </a:spcBef>
              <a:spcAft>
                <a:spcPts val="0"/>
              </a:spcAft>
              <a:buClrTx/>
              <a:buSzTx/>
              <a:buFont typeface="+mj-lt"/>
              <a:buAutoNum type="alphaLcPeriod"/>
              <a:tabLst>
                <a:tab pos="173038" algn="l"/>
              </a:tabLst>
              <a:defRPr/>
            </a:pP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mewujudkan arsip sebagai tulang punggung</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manajemen penyelenggaraan negara;</a:t>
            </a:r>
          </a:p>
          <a:p>
            <a:pPr marL="173038" marR="0" lvl="0" indent="-173038" algn="l" defTabSz="914400" rtl="0" eaLnBrk="1" fontAlgn="auto" latinLnBrk="0" hangingPunct="1">
              <a:lnSpc>
                <a:spcPct val="100000"/>
              </a:lnSpc>
              <a:spcBef>
                <a:spcPts val="0"/>
              </a:spcBef>
              <a:spcAft>
                <a:spcPts val="0"/>
              </a:spcAft>
              <a:buClrTx/>
              <a:buSzTx/>
              <a:buFont typeface="+mj-lt"/>
              <a:buAutoNum type="alphaLcPeriod"/>
              <a:tabLst>
                <a:tab pos="173038" algn="l"/>
              </a:tabLst>
              <a:defRPr/>
            </a:pP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menjamin akuntabilitas manajemen</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penyelenggaraan negara;</a:t>
            </a:r>
          </a:p>
          <a:p>
            <a:pPr marL="173038" marR="0" lvl="0" indent="-173038" algn="l" defTabSz="914400" rtl="0" eaLnBrk="1" fontAlgn="auto" latinLnBrk="0" hangingPunct="1">
              <a:lnSpc>
                <a:spcPct val="100000"/>
              </a:lnSpc>
              <a:spcBef>
                <a:spcPts val="0"/>
              </a:spcBef>
              <a:spcAft>
                <a:spcPts val="0"/>
              </a:spcAft>
              <a:buClrTx/>
              <a:buSzTx/>
              <a:buFont typeface="+mj-lt"/>
              <a:buAutoNum type="alphaLcPeriod"/>
              <a:tabLst>
                <a:tab pos="173038" algn="l"/>
              </a:tabLst>
              <a:defRPr/>
            </a:pP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a:t>
            </a:r>
            <a:r>
              <a:rPr kumimoji="0" lang="fi-FI"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enjamin penggunaan informasi hanya kepada</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pihak yang berhak;</a:t>
            </a:r>
            <a:endPar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endParaRPr>
          </a:p>
          <a:p>
            <a:pPr marL="173038" marR="0" lvl="0" indent="-173038" algn="l" defTabSz="914400" rtl="0" eaLnBrk="1" fontAlgn="auto" latinLnBrk="0" hangingPunct="1">
              <a:lnSpc>
                <a:spcPct val="100000"/>
              </a:lnSpc>
              <a:spcBef>
                <a:spcPts val="0"/>
              </a:spcBef>
              <a:spcAft>
                <a:spcPts val="0"/>
              </a:spcAft>
              <a:buClrTx/>
              <a:buSzTx/>
              <a:buFont typeface="+mj-lt"/>
              <a:buAutoNum type="alphaLcPeriod"/>
              <a:tabLst>
                <a:tab pos="173038" algn="l"/>
              </a:tabLst>
              <a:defRPr/>
            </a:pP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menjamin ketersediaan arsip sebagai memori</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kolektif bangsa.</a:t>
            </a:r>
          </a:p>
        </p:txBody>
      </p:sp>
      <p:sp>
        <p:nvSpPr>
          <p:cNvPr id="14" name="TextBox 13">
            <a:extLst>
              <a:ext uri="{FF2B5EF4-FFF2-40B4-BE49-F238E27FC236}">
                <a16:creationId xmlns:a16="http://schemas.microsoft.com/office/drawing/2014/main" id="{79940CB5-7123-4D7A-A77D-672873640204}"/>
              </a:ext>
            </a:extLst>
          </p:cNvPr>
          <p:cNvSpPr txBox="1"/>
          <p:nvPr/>
        </p:nvSpPr>
        <p:spPr>
          <a:xfrm>
            <a:off x="6786624" y="5902934"/>
            <a:ext cx="427245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Fungsi </a:t>
            </a:r>
            <a:r>
              <a:rPr kumimoji="0" lang="id-ID" sz="12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Jaringan Informasi Kearsipan Nasional </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a:t>
            </a:r>
            <a:r>
              <a:rPr kumimoji="0" lang="id-ID" sz="12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JIKN</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a. </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meningkatkan </a:t>
            </a:r>
            <a:r>
              <a:rPr kumimoji="0" lang="fi-FI"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akses dan mutu layanan kearsipan kepada</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masyarakat;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b. </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meningkatkan </a:t>
            </a:r>
            <a:r>
              <a:rPr kumimoji="0" lang="fi-FI"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kemanfaatan arsip bagi kesejahteraan</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rakyat;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c. </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meningkatkan </a:t>
            </a:r>
            <a:r>
              <a:rPr kumimoji="0" lang="sv-SE"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peran serta masyarakat dalam bidang</a:t>
            </a:r>
            <a:r>
              <a:rPr kumimoji="0" lang="id-ID"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 </a:t>
            </a:r>
            <a:r>
              <a:rPr kumimoji="0" lang="en-US" sz="1200" b="0"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kearsipan.</a:t>
            </a:r>
          </a:p>
        </p:txBody>
      </p:sp>
      <p:sp>
        <p:nvSpPr>
          <p:cNvPr id="17" name="TextBox 16">
            <a:extLst>
              <a:ext uri="{FF2B5EF4-FFF2-40B4-BE49-F238E27FC236}">
                <a16:creationId xmlns:a16="http://schemas.microsoft.com/office/drawing/2014/main" id="{DC955E6F-B40A-40A0-BA98-00EAF2087D67}"/>
              </a:ext>
            </a:extLst>
          </p:cNvPr>
          <p:cNvSpPr txBox="1"/>
          <p:nvPr/>
        </p:nvSpPr>
        <p:spPr>
          <a:xfrm>
            <a:off x="233899" y="113914"/>
            <a:ext cx="5912901"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b="0" i="0" u="none" strike="noStrike" kern="1200" cap="none" spc="0" normalizeH="0" baseline="0" noProof="0">
                <a:ln>
                  <a:noFill/>
                </a:ln>
                <a:solidFill>
                  <a:srgbClr val="800000"/>
                </a:solidFill>
                <a:effectLst/>
                <a:uLnTx/>
                <a:uFillTx/>
                <a:latin typeface="Impact" panose="020B0806030902050204" pitchFamily="34" charset="0"/>
              </a:rPr>
              <a:t>SISTEM INFORMASI KEARSIPAN NASIONAL</a:t>
            </a:r>
          </a:p>
          <a:p>
            <a:pPr marL="0" marR="0" lvl="0" indent="0" defTabSz="914400" rtl="0" eaLnBrk="1" fontAlgn="auto" latinLnBrk="0" hangingPunct="1">
              <a:lnSpc>
                <a:spcPct val="100000"/>
              </a:lnSpc>
              <a:spcBef>
                <a:spcPts val="0"/>
              </a:spcBef>
              <a:spcAft>
                <a:spcPts val="0"/>
              </a:spcAft>
              <a:buClrTx/>
              <a:buSzTx/>
              <a:buFontTx/>
              <a:buNone/>
              <a:tabLst/>
              <a:defRPr/>
            </a:pPr>
            <a:r>
              <a:rPr kumimoji="0" lang="id-ID" sz="2800" b="0" i="0" u="none" strike="noStrike" kern="1200" cap="none" spc="0" normalizeH="0" baseline="0" noProof="0">
                <a:ln>
                  <a:noFill/>
                </a:ln>
                <a:solidFill>
                  <a:srgbClr val="800000"/>
                </a:solidFill>
                <a:effectLst/>
                <a:uLnTx/>
                <a:uFillTx/>
                <a:latin typeface="Impact" panose="020B0806030902050204" pitchFamily="34" charset="0"/>
              </a:rPr>
              <a:t>(SIKN)</a:t>
            </a:r>
          </a:p>
        </p:txBody>
      </p:sp>
      <p:grpSp>
        <p:nvGrpSpPr>
          <p:cNvPr id="19" name="Group 18">
            <a:extLst>
              <a:ext uri="{FF2B5EF4-FFF2-40B4-BE49-F238E27FC236}">
                <a16:creationId xmlns:a16="http://schemas.microsoft.com/office/drawing/2014/main" id="{8E6FF063-0162-4005-9C0F-BB1BB77305F5}"/>
              </a:ext>
            </a:extLst>
          </p:cNvPr>
          <p:cNvGrpSpPr/>
          <p:nvPr/>
        </p:nvGrpSpPr>
        <p:grpSpPr>
          <a:xfrm>
            <a:off x="264694" y="4900864"/>
            <a:ext cx="1251286" cy="1015663"/>
            <a:chOff x="112294" y="1572126"/>
            <a:chExt cx="1251286" cy="1015663"/>
          </a:xfrm>
          <a:solidFill>
            <a:schemeClr val="bg1">
              <a:lumMod val="95000"/>
            </a:schemeClr>
          </a:solidFill>
        </p:grpSpPr>
        <p:sp>
          <p:nvSpPr>
            <p:cNvPr id="20" name="TextBox 19">
              <a:extLst>
                <a:ext uri="{FF2B5EF4-FFF2-40B4-BE49-F238E27FC236}">
                  <a16:creationId xmlns:a16="http://schemas.microsoft.com/office/drawing/2014/main" id="{DCE69C7C-CED6-4F58-9D95-A4750F2D76A5}"/>
                </a:ext>
              </a:extLst>
            </p:cNvPr>
            <p:cNvSpPr txBox="1"/>
            <p:nvPr/>
          </p:nvSpPr>
          <p:spPr>
            <a:xfrm>
              <a:off x="112294" y="1572126"/>
              <a:ext cx="978568" cy="1015663"/>
            </a:xfrm>
            <a:prstGeom prst="rect">
              <a:avLst/>
            </a:prstGeom>
            <a:grpFill/>
            <a:ln>
              <a:solidFill>
                <a:srgbClr val="8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a:ln>
                    <a:noFill/>
                  </a:ln>
                  <a:effectLst/>
                  <a:uLnTx/>
                  <a:uFillTx/>
                  <a:latin typeface="Arial Narrow" panose="020B0606020202030204" pitchFamily="34" charset="0"/>
                  <a:ea typeface="+mn-ea"/>
                  <a:cs typeface="+mn-cs"/>
                </a:rPr>
                <a:t>Sistem Pengelolaan Dokumen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a:ln>
                    <a:noFill/>
                  </a:ln>
                  <a:effectLst/>
                  <a:uLnTx/>
                  <a:uFillTx/>
                  <a:latin typeface="Arial Narrow" panose="020B0606020202030204" pitchFamily="34" charset="0"/>
                  <a:ea typeface="+mn-ea"/>
                  <a:cs typeface="+mn-cs"/>
                </a:rPr>
                <a:t>Kerja Non-Pemerintah</a:t>
              </a:r>
              <a:endParaRPr kumimoji="0" lang="en-US" sz="1200" b="1" i="0" u="none" strike="noStrike" kern="1200" cap="none" spc="0" normalizeH="0" baseline="0" noProof="0">
                <a:ln>
                  <a:noFill/>
                </a:ln>
                <a:effectLst/>
                <a:uLnTx/>
                <a:uFillTx/>
                <a:latin typeface="Arial Narrow" panose="020B0606020202030204" pitchFamily="34" charset="0"/>
                <a:ea typeface="+mn-ea"/>
                <a:cs typeface="+mn-cs"/>
              </a:endParaRPr>
            </a:p>
          </p:txBody>
        </p:sp>
        <p:cxnSp>
          <p:nvCxnSpPr>
            <p:cNvPr id="21" name="Straight Arrow Connector 20">
              <a:extLst>
                <a:ext uri="{FF2B5EF4-FFF2-40B4-BE49-F238E27FC236}">
                  <a16:creationId xmlns:a16="http://schemas.microsoft.com/office/drawing/2014/main" id="{CA34AE6B-A266-4D7A-A55B-4795132B665C}"/>
                </a:ext>
              </a:extLst>
            </p:cNvPr>
            <p:cNvCxnSpPr>
              <a:cxnSpLocks/>
              <a:stCxn id="20" idx="3"/>
            </p:cNvCxnSpPr>
            <p:nvPr/>
          </p:nvCxnSpPr>
          <p:spPr>
            <a:xfrm>
              <a:off x="1090862" y="2079958"/>
              <a:ext cx="272718" cy="0"/>
            </a:xfrm>
            <a:prstGeom prst="straightConnector1">
              <a:avLst/>
            </a:prstGeom>
            <a:grpFill/>
            <a:ln>
              <a:solidFill>
                <a:srgbClr val="80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Kotak Teks 1">
            <a:extLst>
              <a:ext uri="{FF2B5EF4-FFF2-40B4-BE49-F238E27FC236}">
                <a16:creationId xmlns:a16="http://schemas.microsoft.com/office/drawing/2014/main" id="{1D5E1C30-BC30-43EF-A467-49E8E2E458E3}"/>
              </a:ext>
            </a:extLst>
          </p:cNvPr>
          <p:cNvSpPr txBox="1"/>
          <p:nvPr/>
        </p:nvSpPr>
        <p:spPr>
          <a:xfrm>
            <a:off x="2295970" y="3129030"/>
            <a:ext cx="1968808" cy="523220"/>
          </a:xfrm>
          <a:prstGeom prst="rect">
            <a:avLst/>
          </a:prstGeom>
          <a:noFill/>
        </p:spPr>
        <p:txBody>
          <a:bodyPr wrap="none" rtlCol="0">
            <a:spAutoFit/>
          </a:bodyPr>
          <a:lstStyle/>
          <a:p>
            <a:pPr algn="ctr"/>
            <a:r>
              <a:rPr kumimoji="0" lang="id-ID" sz="1400" b="1" i="0" u="none" strike="noStrike" kern="1200" cap="none" spc="0" normalizeH="0" baseline="0" noProof="0">
                <a:ln>
                  <a:noFill/>
                </a:ln>
                <a:solidFill>
                  <a:srgbClr val="003300"/>
                </a:solidFill>
                <a:effectLst/>
                <a:uLnTx/>
                <a:uFillTx/>
                <a:latin typeface="Arial Narrow" panose="020B0606020202030204" pitchFamily="34" charset="0"/>
                <a:ea typeface="+mn-ea"/>
                <a:cs typeface="+mn-cs"/>
              </a:rPr>
              <a:t>PENCIPTA ARSIP </a:t>
            </a:r>
          </a:p>
          <a:p>
            <a:pPr algn="ctr"/>
            <a:r>
              <a:rPr kumimoji="0" lang="id-ID" sz="1400" b="1" i="0" u="none" strike="noStrike" kern="1200" cap="none" spc="0" normalizeH="0" baseline="0" noProof="0">
                <a:ln>
                  <a:noFill/>
                </a:ln>
                <a:solidFill>
                  <a:srgbClr val="003300"/>
                </a:solidFill>
                <a:effectLst/>
                <a:uLnTx/>
                <a:uFillTx/>
                <a:latin typeface="Arial Narrow" panose="020B0606020202030204" pitchFamily="34" charset="0"/>
                <a:ea typeface="+mn-ea"/>
                <a:cs typeface="+mn-cs"/>
              </a:rPr>
              <a:t>(K/L/D/PTN/BUMN/BUMD)</a:t>
            </a:r>
            <a:endParaRPr lang="id-ID" sz="1400" b="1">
              <a:solidFill>
                <a:srgbClr val="006600"/>
              </a:solidFill>
              <a:latin typeface="Arial Narrow" panose="020B0606020202030204" pitchFamily="34" charset="0"/>
            </a:endParaRPr>
          </a:p>
        </p:txBody>
      </p:sp>
      <p:sp>
        <p:nvSpPr>
          <p:cNvPr id="18" name="Kotak Teks 17">
            <a:extLst>
              <a:ext uri="{FF2B5EF4-FFF2-40B4-BE49-F238E27FC236}">
                <a16:creationId xmlns:a16="http://schemas.microsoft.com/office/drawing/2014/main" id="{5E14A695-712E-4B83-8DF9-7D27B2C7C932}"/>
              </a:ext>
            </a:extLst>
          </p:cNvPr>
          <p:cNvSpPr txBox="1"/>
          <p:nvPr/>
        </p:nvSpPr>
        <p:spPr>
          <a:xfrm>
            <a:off x="2100480" y="4145331"/>
            <a:ext cx="2359788" cy="523220"/>
          </a:xfrm>
          <a:prstGeom prst="rect">
            <a:avLst/>
          </a:prstGeom>
          <a:noFill/>
        </p:spPr>
        <p:txBody>
          <a:bodyPr wrap="square">
            <a:spAutoFit/>
          </a:bodyPr>
          <a:lstStyle/>
          <a:p>
            <a:pPr algn="ctr"/>
            <a:r>
              <a:rPr kumimoji="0" lang="id-ID" sz="1400" b="1" i="0" u="none" strike="noStrike" kern="1200" cap="none" spc="0" normalizeH="0" baseline="0" noProof="0">
                <a:ln>
                  <a:noFill/>
                </a:ln>
                <a:solidFill>
                  <a:srgbClr val="542A00"/>
                </a:solidFill>
                <a:effectLst/>
                <a:uLnTx/>
                <a:uFillTx/>
                <a:latin typeface="Arial Narrow" panose="020B0606020202030204" pitchFamily="34" charset="0"/>
                <a:ea typeface="+mn-ea"/>
                <a:cs typeface="+mn-cs"/>
              </a:rPr>
              <a:t>LEMBAGA KEARSIPAN (ANRI/Prov/Kab/Kota/PTN)</a:t>
            </a:r>
            <a:endParaRPr lang="id-ID" sz="1400"/>
          </a:p>
        </p:txBody>
      </p:sp>
      <p:sp>
        <p:nvSpPr>
          <p:cNvPr id="3" name="Persegi Panjang: Sudut Lengkung 2">
            <a:extLst>
              <a:ext uri="{FF2B5EF4-FFF2-40B4-BE49-F238E27FC236}">
                <a16:creationId xmlns:a16="http://schemas.microsoft.com/office/drawing/2014/main" id="{AB0ADB90-023B-4F98-8801-FE9A8971C167}"/>
              </a:ext>
            </a:extLst>
          </p:cNvPr>
          <p:cNvSpPr/>
          <p:nvPr/>
        </p:nvSpPr>
        <p:spPr>
          <a:xfrm>
            <a:off x="42511" y="3708531"/>
            <a:ext cx="1605280" cy="2847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a:solidFill>
                  <a:schemeClr val="bg1"/>
                </a:solidFill>
                <a:latin typeface="Arial Narrow" panose="020B0606020202030204" pitchFamily="34" charset="0"/>
              </a:rPr>
              <a:t>UU 43/2009: KEARSIPAN</a:t>
            </a:r>
          </a:p>
        </p:txBody>
      </p:sp>
    </p:spTree>
    <p:extLst>
      <p:ext uri="{BB962C8B-B14F-4D97-AF65-F5344CB8AC3E}">
        <p14:creationId xmlns:p14="http://schemas.microsoft.com/office/powerpoint/2010/main" val="423153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rsegi Panjang: Sudut Lengkung 8">
            <a:extLst>
              <a:ext uri="{FF2B5EF4-FFF2-40B4-BE49-F238E27FC236}">
                <a16:creationId xmlns:a16="http://schemas.microsoft.com/office/drawing/2014/main" id="{07BC8445-69D7-466C-AEA2-E43C8B31BEC3}"/>
              </a:ext>
            </a:extLst>
          </p:cNvPr>
          <p:cNvSpPr/>
          <p:nvPr/>
        </p:nvSpPr>
        <p:spPr>
          <a:xfrm>
            <a:off x="6262644" y="2801355"/>
            <a:ext cx="5660871" cy="2676439"/>
          </a:xfrm>
          <a:prstGeom prst="round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ersegi Panjang: Sudut Lengkung 7">
            <a:extLst>
              <a:ext uri="{FF2B5EF4-FFF2-40B4-BE49-F238E27FC236}">
                <a16:creationId xmlns:a16="http://schemas.microsoft.com/office/drawing/2014/main" id="{7A80B5D7-BBB8-4D1A-8E2E-FB062DC45143}"/>
              </a:ext>
            </a:extLst>
          </p:cNvPr>
          <p:cNvSpPr/>
          <p:nvPr/>
        </p:nvSpPr>
        <p:spPr>
          <a:xfrm>
            <a:off x="311162" y="2801355"/>
            <a:ext cx="5660871" cy="2676439"/>
          </a:xfrm>
          <a:prstGeom prst="round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Kotak Teks 1">
            <a:extLst>
              <a:ext uri="{FF2B5EF4-FFF2-40B4-BE49-F238E27FC236}">
                <a16:creationId xmlns:a16="http://schemas.microsoft.com/office/drawing/2014/main" id="{F365BD04-07D8-4255-9D2B-CCCD5BB62A9D}"/>
              </a:ext>
            </a:extLst>
          </p:cNvPr>
          <p:cNvSpPr txBox="1"/>
          <p:nvPr/>
        </p:nvSpPr>
        <p:spPr>
          <a:xfrm>
            <a:off x="101600" y="714407"/>
            <a:ext cx="12019280" cy="1323439"/>
          </a:xfrm>
          <a:prstGeom prst="rect">
            <a:avLst/>
          </a:prstGeom>
          <a:noFill/>
        </p:spPr>
        <p:txBody>
          <a:bodyPr wrap="square" rtlCol="0">
            <a:spAutoFit/>
          </a:bodyPr>
          <a:lstStyle/>
          <a:p>
            <a:pPr algn="ctr"/>
            <a:r>
              <a:rPr lang="id-ID" sz="2600">
                <a:solidFill>
                  <a:srgbClr val="800000"/>
                </a:solidFill>
                <a:latin typeface="Impact" panose="020B0806030902050204" pitchFamily="34" charset="0"/>
              </a:rPr>
              <a:t>PEMBANGUNAN DAN PENERAPAN</a:t>
            </a:r>
          </a:p>
          <a:p>
            <a:pPr algn="ctr"/>
            <a:r>
              <a:rPr lang="id-ID" sz="2600">
                <a:solidFill>
                  <a:srgbClr val="800000"/>
                </a:solidFill>
                <a:latin typeface="Impact" panose="020B0806030902050204" pitchFamily="34" charset="0"/>
              </a:rPr>
              <a:t>SISTEM PENGELOLAAN ARSIP BERBASIS TEKNOLOGI INFORMASI DAN KOMUNIKASI</a:t>
            </a:r>
          </a:p>
          <a:p>
            <a:pPr algn="ctr"/>
            <a:r>
              <a:rPr lang="id-ID" sz="2800">
                <a:solidFill>
                  <a:srgbClr val="002060"/>
                </a:solidFill>
                <a:latin typeface="Arial Narrow" panose="020B0606020202030204" pitchFamily="34" charset="0"/>
              </a:rPr>
              <a:t>telah dilakukan oleh ANRI sejak tahun 2009.</a:t>
            </a:r>
          </a:p>
        </p:txBody>
      </p:sp>
      <p:sp>
        <p:nvSpPr>
          <p:cNvPr id="3" name="Kotak Teks 6">
            <a:extLst>
              <a:ext uri="{FF2B5EF4-FFF2-40B4-BE49-F238E27FC236}">
                <a16:creationId xmlns:a16="http://schemas.microsoft.com/office/drawing/2014/main" id="{AE229C2A-A83B-4F22-A9C1-D179AADCFD4E}"/>
              </a:ext>
            </a:extLst>
          </p:cNvPr>
          <p:cNvSpPr txBox="1"/>
          <p:nvPr/>
        </p:nvSpPr>
        <p:spPr>
          <a:xfrm>
            <a:off x="364182" y="2990798"/>
            <a:ext cx="5495338" cy="2308324"/>
          </a:xfrm>
          <a:prstGeom prst="rect">
            <a:avLst/>
          </a:prstGeom>
          <a:solidFill>
            <a:schemeClr val="accent4">
              <a:lumMod val="20000"/>
              <a:lumOff val="80000"/>
            </a:schemeClr>
          </a:solidFill>
        </p:spPr>
        <p:txBody>
          <a:bodyPr wrap="square" rtlCol="0">
            <a:spAutoFit/>
          </a:bodyPr>
          <a:lstStyle/>
          <a:p>
            <a:pPr lvl="0" algn="ctr">
              <a:spcBef>
                <a:spcPts val="600"/>
              </a:spcBef>
              <a:spcAft>
                <a:spcPts val="1200"/>
              </a:spcAft>
              <a:tabLst>
                <a:tab pos="452438" algn="l"/>
              </a:tabLst>
            </a:pPr>
            <a:r>
              <a:rPr lang="id-ID" sz="2500" b="1">
                <a:solidFill>
                  <a:srgbClr val="C00000"/>
                </a:solidFill>
                <a:latin typeface="Arial Narrow" panose="020B0606020202030204" pitchFamily="34" charset="0"/>
              </a:rPr>
              <a:t>Pembangunan Sistem Informasi Kearsipan Dinamis (SIKD) dan Sistem Informasi Kearsipan Statis (SIKS)</a:t>
            </a:r>
          </a:p>
          <a:p>
            <a:pPr lvl="0" algn="ctr">
              <a:spcBef>
                <a:spcPts val="600"/>
              </a:spcBef>
              <a:spcAft>
                <a:spcPts val="600"/>
              </a:spcAft>
              <a:tabLst>
                <a:tab pos="452438" algn="l"/>
              </a:tabLst>
            </a:pPr>
            <a:r>
              <a:rPr lang="id-ID" i="1">
                <a:solidFill>
                  <a:srgbClr val="093FB7"/>
                </a:solidFill>
                <a:latin typeface="Arial Narrow" panose="020B0606020202030204" pitchFamily="34" charset="0"/>
              </a:rPr>
              <a:t>Peraturan Kepala ANRI No. 15 Tahun 2009 tentang Aplikasi Sistem Informasi Kearsipan Dinamis (SIKD) dan Aplikasi Sistem Informasi Kearsipan Statis (SIKS)</a:t>
            </a:r>
          </a:p>
        </p:txBody>
      </p:sp>
      <p:sp>
        <p:nvSpPr>
          <p:cNvPr id="4" name="Kotak Teks 6">
            <a:extLst>
              <a:ext uri="{FF2B5EF4-FFF2-40B4-BE49-F238E27FC236}">
                <a16:creationId xmlns:a16="http://schemas.microsoft.com/office/drawing/2014/main" id="{D6107657-F0C0-4AE9-A3BF-E911E9FDF3B7}"/>
              </a:ext>
            </a:extLst>
          </p:cNvPr>
          <p:cNvSpPr txBox="1"/>
          <p:nvPr/>
        </p:nvSpPr>
        <p:spPr>
          <a:xfrm>
            <a:off x="6327232" y="2990798"/>
            <a:ext cx="5460124" cy="2308324"/>
          </a:xfrm>
          <a:prstGeom prst="rect">
            <a:avLst/>
          </a:prstGeom>
          <a:solidFill>
            <a:schemeClr val="accent4">
              <a:lumMod val="20000"/>
              <a:lumOff val="80000"/>
            </a:schemeClr>
          </a:solidFill>
        </p:spPr>
        <p:txBody>
          <a:bodyPr wrap="square" rtlCol="0">
            <a:spAutoFit/>
          </a:bodyPr>
          <a:lstStyle/>
          <a:p>
            <a:pPr lvl="0" algn="ctr">
              <a:spcBef>
                <a:spcPts val="600"/>
              </a:spcBef>
              <a:spcAft>
                <a:spcPts val="1200"/>
              </a:spcAft>
            </a:pPr>
            <a:r>
              <a:rPr lang="id-ID" sz="2500" b="1">
                <a:solidFill>
                  <a:srgbClr val="C00000"/>
                </a:solidFill>
                <a:latin typeface="Arial Narrow" panose="020B0606020202030204" pitchFamily="34" charset="0"/>
              </a:rPr>
              <a:t>Pembangunan Sistem Informasi Kearsipan Nasional (SIKN) dan Jaringan Informasi Kearsipan Nasional (JIKN)</a:t>
            </a:r>
          </a:p>
          <a:p>
            <a:pPr lvl="0" algn="ctr">
              <a:spcBef>
                <a:spcPts val="600"/>
              </a:spcBef>
              <a:spcAft>
                <a:spcPts val="600"/>
              </a:spcAft>
            </a:pPr>
            <a:r>
              <a:rPr lang="id-ID" i="1">
                <a:solidFill>
                  <a:srgbClr val="093FB7"/>
                </a:solidFill>
                <a:latin typeface="Arial Narrow" panose="020B0606020202030204" pitchFamily="34" charset="0"/>
              </a:rPr>
              <a:t>Peraturan Kepala ANRI No. </a:t>
            </a:r>
            <a:r>
              <a:rPr lang="nn-NO" i="1">
                <a:solidFill>
                  <a:srgbClr val="093FB7"/>
                </a:solidFill>
                <a:latin typeface="Arial Narrow" panose="020B0606020202030204" pitchFamily="34" charset="0"/>
              </a:rPr>
              <a:t>22 Tahun 2011 </a:t>
            </a:r>
            <a:r>
              <a:rPr lang="id-ID" i="1">
                <a:solidFill>
                  <a:srgbClr val="093FB7"/>
                </a:solidFill>
                <a:latin typeface="Arial Narrow" panose="020B0606020202030204" pitchFamily="34" charset="0"/>
              </a:rPr>
              <a:t>t</a:t>
            </a:r>
            <a:r>
              <a:rPr lang="nn-NO" i="1">
                <a:solidFill>
                  <a:srgbClr val="093FB7"/>
                </a:solidFill>
                <a:latin typeface="Arial Narrow" panose="020B0606020202030204" pitchFamily="34" charset="0"/>
              </a:rPr>
              <a:t>entang Pedoman Penyelenggaraan Sistem Informasi Kearsipan Nasional (</a:t>
            </a:r>
            <a:r>
              <a:rPr lang="id-ID" i="1">
                <a:solidFill>
                  <a:srgbClr val="093FB7"/>
                </a:solidFill>
                <a:latin typeface="Arial Narrow" panose="020B0606020202030204" pitchFamily="34" charset="0"/>
              </a:rPr>
              <a:t>SIKN</a:t>
            </a:r>
            <a:r>
              <a:rPr lang="nn-NO" i="1">
                <a:solidFill>
                  <a:srgbClr val="093FB7"/>
                </a:solidFill>
                <a:latin typeface="Arial Narrow" panose="020B0606020202030204" pitchFamily="34" charset="0"/>
              </a:rPr>
              <a:t>) </a:t>
            </a:r>
            <a:r>
              <a:rPr lang="id-ID" i="1">
                <a:solidFill>
                  <a:srgbClr val="093FB7"/>
                </a:solidFill>
                <a:latin typeface="Arial Narrow" panose="020B0606020202030204" pitchFamily="34" charset="0"/>
              </a:rPr>
              <a:t>d</a:t>
            </a:r>
            <a:r>
              <a:rPr lang="nn-NO" i="1">
                <a:solidFill>
                  <a:srgbClr val="093FB7"/>
                </a:solidFill>
                <a:latin typeface="Arial Narrow" panose="020B0606020202030204" pitchFamily="34" charset="0"/>
              </a:rPr>
              <a:t>an Jaringan Informasi Kearsipan Nasional (</a:t>
            </a:r>
            <a:r>
              <a:rPr lang="id-ID" i="1">
                <a:solidFill>
                  <a:srgbClr val="093FB7"/>
                </a:solidFill>
                <a:latin typeface="Arial Narrow" panose="020B0606020202030204" pitchFamily="34" charset="0"/>
              </a:rPr>
              <a:t>JIKN) </a:t>
            </a:r>
          </a:p>
        </p:txBody>
      </p:sp>
      <p:sp>
        <p:nvSpPr>
          <p:cNvPr id="10" name="Panah: Bawah 9">
            <a:extLst>
              <a:ext uri="{FF2B5EF4-FFF2-40B4-BE49-F238E27FC236}">
                <a16:creationId xmlns:a16="http://schemas.microsoft.com/office/drawing/2014/main" id="{973E5ABF-4E45-4D3E-B51A-A225E5B51CEE}"/>
              </a:ext>
            </a:extLst>
          </p:cNvPr>
          <p:cNvSpPr/>
          <p:nvPr/>
        </p:nvSpPr>
        <p:spPr>
          <a:xfrm>
            <a:off x="8694687" y="2187242"/>
            <a:ext cx="725214" cy="457036"/>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anah: Bawah 10">
            <a:extLst>
              <a:ext uri="{FF2B5EF4-FFF2-40B4-BE49-F238E27FC236}">
                <a16:creationId xmlns:a16="http://schemas.microsoft.com/office/drawing/2014/main" id="{3AE6E4AB-1539-4DBF-BDE1-C61A5614F277}"/>
              </a:ext>
            </a:extLst>
          </p:cNvPr>
          <p:cNvSpPr/>
          <p:nvPr/>
        </p:nvSpPr>
        <p:spPr>
          <a:xfrm>
            <a:off x="2745830" y="2202939"/>
            <a:ext cx="725214" cy="457036"/>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01F0B90A-3C34-4587-AF5F-6F92483AF33D}"/>
              </a:ext>
            </a:extLst>
          </p:cNvPr>
          <p:cNvGrpSpPr/>
          <p:nvPr/>
        </p:nvGrpSpPr>
        <p:grpSpPr>
          <a:xfrm>
            <a:off x="6435130" y="1416968"/>
            <a:ext cx="5557170" cy="3323197"/>
            <a:chOff x="223520" y="208280"/>
            <a:chExt cx="5725724" cy="3220720"/>
          </a:xfrm>
        </p:grpSpPr>
        <p:pic>
          <p:nvPicPr>
            <p:cNvPr id="2" name="Gambar 1">
              <a:extLst>
                <a:ext uri="{FF2B5EF4-FFF2-40B4-BE49-F238E27FC236}">
                  <a16:creationId xmlns:a16="http://schemas.microsoft.com/office/drawing/2014/main" id="{F84C8CBF-F333-44B6-94F4-1450452D7235}"/>
                </a:ext>
              </a:extLst>
            </p:cNvPr>
            <p:cNvPicPr>
              <a:picLocks noChangeAspect="1"/>
            </p:cNvPicPr>
            <p:nvPr/>
          </p:nvPicPr>
          <p:blipFill>
            <a:blip r:embed="rId2"/>
            <a:stretch>
              <a:fillRect/>
            </a:stretch>
          </p:blipFill>
          <p:spPr>
            <a:xfrm>
              <a:off x="223520" y="208280"/>
              <a:ext cx="5725724" cy="3220720"/>
            </a:xfrm>
            <a:prstGeom prst="rect">
              <a:avLst/>
            </a:prstGeom>
            <a:ln>
              <a:solidFill>
                <a:schemeClr val="tx1"/>
              </a:solidFill>
            </a:ln>
            <a:effectLst>
              <a:outerShdw blurRad="139700" dist="38100" dir="2700000" sx="101000" sy="101000" algn="tl" rotWithShape="0">
                <a:prstClr val="black">
                  <a:alpha val="40000"/>
                </a:prstClr>
              </a:outerShdw>
            </a:effectLst>
          </p:spPr>
        </p:pic>
        <p:sp>
          <p:nvSpPr>
            <p:cNvPr id="3" name="Persegi Panjang 2">
              <a:extLst>
                <a:ext uri="{FF2B5EF4-FFF2-40B4-BE49-F238E27FC236}">
                  <a16:creationId xmlns:a16="http://schemas.microsoft.com/office/drawing/2014/main" id="{C447AEEF-F467-4B31-A245-5DF045FDA1EB}"/>
                </a:ext>
              </a:extLst>
            </p:cNvPr>
            <p:cNvSpPr/>
            <p:nvPr/>
          </p:nvSpPr>
          <p:spPr>
            <a:xfrm>
              <a:off x="4141075" y="672662"/>
              <a:ext cx="1587062" cy="462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 name="Kotak Teks 4">
            <a:extLst>
              <a:ext uri="{FF2B5EF4-FFF2-40B4-BE49-F238E27FC236}">
                <a16:creationId xmlns:a16="http://schemas.microsoft.com/office/drawing/2014/main" id="{06B41FDB-3C65-4880-828B-CF2E10D15841}"/>
              </a:ext>
            </a:extLst>
          </p:cNvPr>
          <p:cNvSpPr txBox="1"/>
          <p:nvPr/>
        </p:nvSpPr>
        <p:spPr>
          <a:xfrm>
            <a:off x="126128" y="1687553"/>
            <a:ext cx="5717626" cy="2708434"/>
          </a:xfrm>
          <a:prstGeom prst="rect">
            <a:avLst/>
          </a:prstGeom>
          <a:noFill/>
        </p:spPr>
        <p:txBody>
          <a:bodyPr wrap="square" rtlCol="0">
            <a:spAutoFit/>
          </a:bodyPr>
          <a:lstStyle/>
          <a:p>
            <a:pPr marL="285750" indent="-285750" algn="l">
              <a:spcAft>
                <a:spcPts val="1200"/>
              </a:spcAft>
              <a:buFont typeface="Wingdings" panose="05000000000000000000" pitchFamily="2" charset="2"/>
              <a:buChar char="Ø"/>
            </a:pPr>
            <a:r>
              <a:rPr lang="id-ID" sz="2000" b="1">
                <a:solidFill>
                  <a:srgbClr val="002060"/>
                </a:solidFill>
                <a:latin typeface="Arial Narrow" panose="020B0606020202030204" pitchFamily="34" charset="0"/>
              </a:rPr>
              <a:t>U</a:t>
            </a:r>
            <a:r>
              <a:rPr lang="fi-FI" sz="2000" b="1" i="0" u="none" strike="noStrike" baseline="0">
                <a:solidFill>
                  <a:srgbClr val="002060"/>
                </a:solidFill>
                <a:latin typeface="Arial Narrow" panose="020B0606020202030204" pitchFamily="34" charset="0"/>
              </a:rPr>
              <a:t>ntuk mewujudkan tata kelola pemerintahan</a:t>
            </a:r>
            <a:r>
              <a:rPr lang="id-ID" sz="2000" b="1" i="0" u="none" strike="noStrike" baseline="0">
                <a:solidFill>
                  <a:srgbClr val="002060"/>
                </a:solidFill>
                <a:latin typeface="Arial Narrow" panose="020B0606020202030204" pitchFamily="34" charset="0"/>
              </a:rPr>
              <a:t> yang bersih, efektif, transparan, dan akuntabel serta pelayanan publik yang berkualitas dan terpercaya diperlukan sistem pemerintahan berbasis elektronik</a:t>
            </a:r>
          </a:p>
          <a:p>
            <a:pPr marL="285750" indent="-285750" algn="l">
              <a:spcAft>
                <a:spcPts val="1200"/>
              </a:spcAft>
              <a:buFont typeface="Wingdings" panose="05000000000000000000" pitchFamily="2" charset="2"/>
              <a:buChar char="Ø"/>
            </a:pPr>
            <a:r>
              <a:rPr lang="id-ID" sz="2000" b="1">
                <a:solidFill>
                  <a:srgbClr val="002060"/>
                </a:solidFill>
                <a:latin typeface="Arial Narrow" panose="020B0606020202030204" pitchFamily="34" charset="0"/>
              </a:rPr>
              <a:t>U</a:t>
            </a:r>
            <a:r>
              <a:rPr lang="id-ID" sz="2000" b="1" i="0" u="none" strike="noStrike" baseline="0">
                <a:solidFill>
                  <a:srgbClr val="002060"/>
                </a:solidFill>
                <a:latin typeface="Arial Narrow" panose="020B0606020202030204" pitchFamily="34" charset="0"/>
              </a:rPr>
              <a:t>ntuk meningkatkan keterpaduan dan efisiensi sistem pemerintahan berbasis elektronik </a:t>
            </a:r>
            <a:r>
              <a:rPr lang="fi-FI" sz="2000" b="1" i="0" u="none" strike="noStrike" baseline="0">
                <a:solidFill>
                  <a:srgbClr val="002060"/>
                </a:solidFill>
                <a:latin typeface="Arial Narrow" panose="020B0606020202030204" pitchFamily="34" charset="0"/>
              </a:rPr>
              <a:t>diperlukan tata kelola dan manajemen sistem</a:t>
            </a:r>
            <a:r>
              <a:rPr lang="id-ID" sz="2000" b="1" i="0" u="none" strike="noStrike" baseline="0">
                <a:solidFill>
                  <a:srgbClr val="002060"/>
                </a:solidFill>
                <a:latin typeface="Arial Narrow" panose="020B0606020202030204" pitchFamily="34" charset="0"/>
              </a:rPr>
              <a:t> pemerintahan berbasis elektronik secara nasional;</a:t>
            </a:r>
            <a:endParaRPr lang="id-ID" sz="2000" b="1">
              <a:solidFill>
                <a:srgbClr val="002060"/>
              </a:solidFill>
              <a:latin typeface="Arial Narrow" panose="020B0606020202030204" pitchFamily="34" charset="0"/>
            </a:endParaRPr>
          </a:p>
        </p:txBody>
      </p:sp>
      <p:sp>
        <p:nvSpPr>
          <p:cNvPr id="6" name="Segitiga Sama Kaki 5">
            <a:extLst>
              <a:ext uri="{FF2B5EF4-FFF2-40B4-BE49-F238E27FC236}">
                <a16:creationId xmlns:a16="http://schemas.microsoft.com/office/drawing/2014/main" id="{F95E5395-07BC-465C-8C31-79FFA75EB2F3}"/>
              </a:ext>
            </a:extLst>
          </p:cNvPr>
          <p:cNvSpPr/>
          <p:nvPr/>
        </p:nvSpPr>
        <p:spPr>
          <a:xfrm rot="5400000">
            <a:off x="4750884" y="2824919"/>
            <a:ext cx="2561315" cy="507293"/>
          </a:xfrm>
          <a:prstGeom prst="triangl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Kotak Teks 6">
            <a:extLst>
              <a:ext uri="{FF2B5EF4-FFF2-40B4-BE49-F238E27FC236}">
                <a16:creationId xmlns:a16="http://schemas.microsoft.com/office/drawing/2014/main" id="{35460859-61E1-493A-8B6C-ADE0E22526F2}"/>
              </a:ext>
            </a:extLst>
          </p:cNvPr>
          <p:cNvSpPr txBox="1"/>
          <p:nvPr/>
        </p:nvSpPr>
        <p:spPr>
          <a:xfrm>
            <a:off x="429526" y="5192111"/>
            <a:ext cx="11278998" cy="1107996"/>
          </a:xfrm>
          <a:prstGeom prst="rect">
            <a:avLst/>
          </a:prstGeom>
          <a:noFill/>
        </p:spPr>
        <p:txBody>
          <a:bodyPr wrap="square" rtlCol="0">
            <a:spAutoFit/>
          </a:bodyPr>
          <a:lstStyle/>
          <a:p>
            <a:pPr algn="ctr"/>
            <a:r>
              <a:rPr lang="id-ID" sz="2200" b="1" i="0" u="none" strike="noStrike" baseline="0">
                <a:solidFill>
                  <a:srgbClr val="C00000"/>
                </a:solidFill>
                <a:latin typeface="Arial" panose="020B0604020202020204" pitchFamily="34" charset="0"/>
              </a:rPr>
              <a:t>Sistem Pemerintahan Berbasis Elektronik yang selanjutnya disingkat SPBE</a:t>
            </a:r>
          </a:p>
          <a:p>
            <a:pPr algn="ctr"/>
            <a:r>
              <a:rPr lang="id-ID" sz="2200" b="1" i="0" u="none" strike="noStrike" baseline="0">
                <a:solidFill>
                  <a:srgbClr val="C00000"/>
                </a:solidFill>
                <a:latin typeface="Arial" panose="020B0604020202020204" pitchFamily="34" charset="0"/>
              </a:rPr>
              <a:t>adalah penyelenggaraan pemerintahan yang memanfaatkan teknologi informasi dan komunikasi untuk memberikan layanan kepada Pengguna SPBE.</a:t>
            </a:r>
            <a:endParaRPr lang="id-ID" sz="2200" b="1">
              <a:solidFill>
                <a:srgbClr val="C00000"/>
              </a:solidFill>
            </a:endParaRPr>
          </a:p>
        </p:txBody>
      </p:sp>
      <p:sp>
        <p:nvSpPr>
          <p:cNvPr id="9" name="Kotak Teks 8">
            <a:extLst>
              <a:ext uri="{FF2B5EF4-FFF2-40B4-BE49-F238E27FC236}">
                <a16:creationId xmlns:a16="http://schemas.microsoft.com/office/drawing/2014/main" id="{B46BC818-8439-42AE-AFD9-F937F04DC674}"/>
              </a:ext>
            </a:extLst>
          </p:cNvPr>
          <p:cNvSpPr txBox="1"/>
          <p:nvPr/>
        </p:nvSpPr>
        <p:spPr>
          <a:xfrm>
            <a:off x="869034" y="402840"/>
            <a:ext cx="10453931" cy="646331"/>
          </a:xfrm>
          <a:prstGeom prst="rect">
            <a:avLst/>
          </a:prstGeom>
          <a:noFill/>
        </p:spPr>
        <p:txBody>
          <a:bodyPr wrap="square" rtlCol="0">
            <a:spAutoFit/>
          </a:bodyPr>
          <a:lstStyle/>
          <a:p>
            <a:pPr algn="ctr">
              <a:spcAft>
                <a:spcPts val="1800"/>
              </a:spcAft>
            </a:pPr>
            <a:r>
              <a:rPr lang="id-ID" sz="3600">
                <a:solidFill>
                  <a:srgbClr val="800000"/>
                </a:solidFill>
                <a:latin typeface="Impact" panose="020B0806030902050204" pitchFamily="34" charset="0"/>
                <a:ea typeface="Calibri" panose="020F0502020204030204" pitchFamily="34" charset="0"/>
                <a:cs typeface="Aharoni" panose="020B0604020202020204" pitchFamily="2" charset="-79"/>
              </a:rPr>
              <a:t>SISTEM PEMERINTAHAN BERBASIS ELEKTRONIK (SPBE)</a:t>
            </a:r>
          </a:p>
        </p:txBody>
      </p:sp>
    </p:spTree>
    <p:extLst>
      <p:ext uri="{BB962C8B-B14F-4D97-AF65-F5344CB8AC3E}">
        <p14:creationId xmlns:p14="http://schemas.microsoft.com/office/powerpoint/2010/main" val="49315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9C05A3D6-F278-4631-AB1E-40914CC03164}"/>
              </a:ext>
            </a:extLst>
          </p:cNvPr>
          <p:cNvSpPr txBox="1"/>
          <p:nvPr/>
        </p:nvSpPr>
        <p:spPr>
          <a:xfrm>
            <a:off x="336330" y="1366339"/>
            <a:ext cx="11613931" cy="1415772"/>
          </a:xfrm>
          <a:prstGeom prst="rect">
            <a:avLst/>
          </a:prstGeom>
          <a:noFill/>
        </p:spPr>
        <p:txBody>
          <a:bodyPr wrap="square" rtlCol="0">
            <a:spAutoFit/>
          </a:bodyPr>
          <a:lstStyle/>
          <a:p>
            <a:pPr algn="ctr">
              <a:spcAft>
                <a:spcPts val="1200"/>
              </a:spcAft>
            </a:pPr>
            <a:r>
              <a:rPr lang="id-ID" sz="2800" i="0" u="none" strike="noStrike" baseline="0">
                <a:solidFill>
                  <a:srgbClr val="C00000"/>
                </a:solidFill>
                <a:latin typeface="Arial Black" panose="020B0A04020102020204" pitchFamily="34" charset="0"/>
              </a:rPr>
              <a:t>VISI</a:t>
            </a:r>
          </a:p>
          <a:p>
            <a:pPr algn="l"/>
            <a:r>
              <a:rPr lang="id-ID" sz="2400" b="1">
                <a:solidFill>
                  <a:srgbClr val="002060"/>
                </a:solidFill>
                <a:latin typeface="Arial Narrow" panose="020B0606020202030204" pitchFamily="34" charset="0"/>
              </a:rPr>
              <a:t>T</a:t>
            </a:r>
            <a:r>
              <a:rPr lang="id-ID" sz="2400" b="1" i="0" u="none" strike="noStrike" baseline="0">
                <a:solidFill>
                  <a:srgbClr val="002060"/>
                </a:solidFill>
                <a:latin typeface="Arial Narrow" panose="020B0606020202030204" pitchFamily="34" charset="0"/>
              </a:rPr>
              <a:t>erwujudnya sistem pemerintahan berbasis elektronik yang terpadu dan menyeluruh untuk mencapai birokrasi dan pelayanan publik yang berkinerja tinggi.</a:t>
            </a:r>
            <a:endParaRPr lang="id-ID" sz="2400" b="1">
              <a:solidFill>
                <a:srgbClr val="002060"/>
              </a:solidFill>
              <a:latin typeface="Arial Narrow" panose="020B0606020202030204" pitchFamily="34" charset="0"/>
            </a:endParaRPr>
          </a:p>
        </p:txBody>
      </p:sp>
      <p:sp>
        <p:nvSpPr>
          <p:cNvPr id="3" name="Kotak Teks 2">
            <a:extLst>
              <a:ext uri="{FF2B5EF4-FFF2-40B4-BE49-F238E27FC236}">
                <a16:creationId xmlns:a16="http://schemas.microsoft.com/office/drawing/2014/main" id="{B5CDCB40-F937-4B3B-A99F-740EE35D11C8}"/>
              </a:ext>
            </a:extLst>
          </p:cNvPr>
          <p:cNvSpPr txBox="1"/>
          <p:nvPr/>
        </p:nvSpPr>
        <p:spPr>
          <a:xfrm>
            <a:off x="336331" y="3195136"/>
            <a:ext cx="11613930" cy="3123932"/>
          </a:xfrm>
          <a:prstGeom prst="rect">
            <a:avLst/>
          </a:prstGeom>
          <a:noFill/>
        </p:spPr>
        <p:txBody>
          <a:bodyPr wrap="square" rtlCol="0">
            <a:spAutoFit/>
          </a:bodyPr>
          <a:lstStyle/>
          <a:p>
            <a:pPr algn="ctr">
              <a:spcAft>
                <a:spcPts val="1200"/>
              </a:spcAft>
            </a:pPr>
            <a:r>
              <a:rPr lang="id-ID" sz="2800" b="1" i="0" u="none" strike="noStrike" baseline="0">
                <a:solidFill>
                  <a:srgbClr val="C00000"/>
                </a:solidFill>
                <a:latin typeface="Arial Black" panose="020B0A04020102020204" pitchFamily="34" charset="0"/>
              </a:rPr>
              <a:t>MISI</a:t>
            </a:r>
          </a:p>
          <a:p>
            <a:pPr marL="357188" indent="-357188" algn="l">
              <a:spcAft>
                <a:spcPts val="600"/>
              </a:spcAft>
              <a:tabLst>
                <a:tab pos="357188" algn="l"/>
              </a:tabLst>
            </a:pPr>
            <a:r>
              <a:rPr lang="fi-FI" sz="2400" b="1" i="0" u="none" strike="noStrike" baseline="0">
                <a:solidFill>
                  <a:srgbClr val="002060"/>
                </a:solidFill>
                <a:latin typeface="Arial Narrow" panose="020B0606020202030204" pitchFamily="34" charset="0"/>
              </a:rPr>
              <a:t>1. </a:t>
            </a:r>
            <a:r>
              <a:rPr lang="id-ID" sz="2400" b="1" i="0" u="none" strike="noStrike" baseline="0">
                <a:solidFill>
                  <a:srgbClr val="002060"/>
                </a:solidFill>
                <a:latin typeface="Arial Narrow" panose="020B0606020202030204" pitchFamily="34" charset="0"/>
              </a:rPr>
              <a:t>	M</a:t>
            </a:r>
            <a:r>
              <a:rPr lang="fi-FI" sz="2400" b="1" i="0" u="none" strike="noStrike" baseline="0">
                <a:solidFill>
                  <a:srgbClr val="002060"/>
                </a:solidFill>
                <a:latin typeface="Arial Narrow" panose="020B0606020202030204" pitchFamily="34" charset="0"/>
              </a:rPr>
              <a:t>elakukan penataan dan penguatan organisasi dan tata kelola</a:t>
            </a:r>
            <a:r>
              <a:rPr lang="id-ID" sz="2400" b="1" i="0" u="none" strike="noStrike" baseline="0">
                <a:solidFill>
                  <a:srgbClr val="002060"/>
                </a:solidFill>
                <a:latin typeface="Arial Narrow" panose="020B0606020202030204" pitchFamily="34" charset="0"/>
              </a:rPr>
              <a:t> sistem pemerintahan berbasis elektronik yang terpadu;</a:t>
            </a:r>
          </a:p>
          <a:p>
            <a:pPr marL="357188" indent="-357188" algn="l">
              <a:spcAft>
                <a:spcPts val="600"/>
              </a:spcAft>
              <a:tabLst>
                <a:tab pos="357188" algn="l"/>
              </a:tabLst>
            </a:pPr>
            <a:r>
              <a:rPr lang="nn-NO" sz="2400" b="1" i="0" u="none" strike="noStrike" baseline="0">
                <a:solidFill>
                  <a:srgbClr val="002060"/>
                </a:solidFill>
                <a:latin typeface="Arial Narrow" panose="020B0606020202030204" pitchFamily="34" charset="0"/>
              </a:rPr>
              <a:t>2. </a:t>
            </a:r>
            <a:r>
              <a:rPr lang="id-ID" sz="2400" b="1" i="0" u="none" strike="noStrike" baseline="0">
                <a:solidFill>
                  <a:srgbClr val="002060"/>
                </a:solidFill>
                <a:latin typeface="Arial Narrow" panose="020B0606020202030204" pitchFamily="34" charset="0"/>
              </a:rPr>
              <a:t>	M</a:t>
            </a:r>
            <a:r>
              <a:rPr lang="nn-NO" sz="2400" b="1" i="0" u="none" strike="noStrike" baseline="0">
                <a:solidFill>
                  <a:srgbClr val="002060"/>
                </a:solidFill>
                <a:latin typeface="Arial Narrow" panose="020B0606020202030204" pitchFamily="34" charset="0"/>
              </a:rPr>
              <a:t>engembangkan pelayanan publik berbasis elektronik yang</a:t>
            </a:r>
            <a:r>
              <a:rPr lang="id-ID" sz="2400" b="1" i="0" u="none" strike="noStrike" baseline="0">
                <a:solidFill>
                  <a:srgbClr val="002060"/>
                </a:solidFill>
                <a:latin typeface="Arial Narrow" panose="020B0606020202030204" pitchFamily="34" charset="0"/>
              </a:rPr>
              <a:t> terpadu, menyeluruh, dan menjangkau masyarakat luas;</a:t>
            </a:r>
          </a:p>
          <a:p>
            <a:pPr marL="357188" indent="-357188" algn="l">
              <a:spcAft>
                <a:spcPts val="600"/>
              </a:spcAft>
              <a:tabLst>
                <a:tab pos="357188" algn="l"/>
              </a:tabLst>
            </a:pPr>
            <a:r>
              <a:rPr lang="id-ID" sz="2400" b="1" i="0" u="none" strike="noStrike" baseline="0">
                <a:solidFill>
                  <a:srgbClr val="002060"/>
                </a:solidFill>
                <a:latin typeface="Arial Narrow" panose="020B0606020202030204" pitchFamily="34" charset="0"/>
              </a:rPr>
              <a:t>3. 	Membangun fondasi teknologi informasi dan komunikasi yang </a:t>
            </a:r>
            <a:r>
              <a:rPr lang="nl-NL" sz="2400" b="1" i="0" u="none" strike="noStrike" baseline="0">
                <a:solidFill>
                  <a:srgbClr val="002060"/>
                </a:solidFill>
                <a:latin typeface="Arial Narrow" panose="020B0606020202030204" pitchFamily="34" charset="0"/>
              </a:rPr>
              <a:t>terintegrasi, aman, dan andal; </a:t>
            </a:r>
          </a:p>
          <a:p>
            <a:pPr marL="357188" indent="-357188" algn="l">
              <a:spcAft>
                <a:spcPts val="600"/>
              </a:spcAft>
              <a:tabLst>
                <a:tab pos="357188" algn="l"/>
              </a:tabLst>
            </a:pPr>
            <a:r>
              <a:rPr lang="id-ID" sz="2400" b="1" i="0" u="none" strike="noStrike" baseline="0">
                <a:solidFill>
                  <a:srgbClr val="002060"/>
                </a:solidFill>
                <a:latin typeface="Arial Narrow" panose="020B0606020202030204" pitchFamily="34" charset="0"/>
              </a:rPr>
              <a:t>4. 	Membangun SDM yang kompeten dan inovatif berbasis teknologi informasi dan komunikasi.</a:t>
            </a:r>
            <a:endParaRPr lang="id-ID" sz="2400" b="1">
              <a:solidFill>
                <a:srgbClr val="002060"/>
              </a:solidFill>
              <a:latin typeface="Arial Narrow" panose="020B0606020202030204" pitchFamily="34" charset="0"/>
            </a:endParaRPr>
          </a:p>
        </p:txBody>
      </p:sp>
      <p:sp>
        <p:nvSpPr>
          <p:cNvPr id="7" name="Kotak Teks 6">
            <a:extLst>
              <a:ext uri="{FF2B5EF4-FFF2-40B4-BE49-F238E27FC236}">
                <a16:creationId xmlns:a16="http://schemas.microsoft.com/office/drawing/2014/main" id="{71D1E7C2-2E60-4AFB-976B-F3979367D398}"/>
              </a:ext>
            </a:extLst>
          </p:cNvPr>
          <p:cNvSpPr txBox="1"/>
          <p:nvPr/>
        </p:nvSpPr>
        <p:spPr>
          <a:xfrm>
            <a:off x="869034" y="402840"/>
            <a:ext cx="10453931" cy="646331"/>
          </a:xfrm>
          <a:prstGeom prst="rect">
            <a:avLst/>
          </a:prstGeom>
          <a:noFill/>
        </p:spPr>
        <p:txBody>
          <a:bodyPr wrap="square" rtlCol="0">
            <a:spAutoFit/>
          </a:bodyPr>
          <a:lstStyle/>
          <a:p>
            <a:pPr algn="ctr">
              <a:spcAft>
                <a:spcPts val="1800"/>
              </a:spcAft>
            </a:pPr>
            <a:r>
              <a:rPr lang="id-ID" sz="3600">
                <a:solidFill>
                  <a:srgbClr val="800000"/>
                </a:solidFill>
                <a:latin typeface="Impact" panose="020B0806030902050204" pitchFamily="34" charset="0"/>
                <a:ea typeface="Calibri" panose="020F0502020204030204" pitchFamily="34" charset="0"/>
                <a:cs typeface="Aharoni" panose="020B0604020202020204" pitchFamily="2" charset="-79"/>
              </a:rPr>
              <a:t>SISTEM PEMERINTAHAN BERBASIS ELEKTRONIK (SPBE)</a:t>
            </a:r>
          </a:p>
        </p:txBody>
      </p:sp>
    </p:spTree>
    <p:extLst>
      <p:ext uri="{BB962C8B-B14F-4D97-AF65-F5344CB8AC3E}">
        <p14:creationId xmlns:p14="http://schemas.microsoft.com/office/powerpoint/2010/main" val="72912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tak Teks 3">
            <a:extLst>
              <a:ext uri="{FF2B5EF4-FFF2-40B4-BE49-F238E27FC236}">
                <a16:creationId xmlns:a16="http://schemas.microsoft.com/office/drawing/2014/main" id="{579280C6-874D-483D-A83E-C9C53D051957}"/>
              </a:ext>
            </a:extLst>
          </p:cNvPr>
          <p:cNvSpPr txBox="1"/>
          <p:nvPr/>
        </p:nvSpPr>
        <p:spPr>
          <a:xfrm>
            <a:off x="336330" y="1629114"/>
            <a:ext cx="11729545" cy="1938992"/>
          </a:xfrm>
          <a:prstGeom prst="rect">
            <a:avLst/>
          </a:prstGeom>
          <a:noFill/>
        </p:spPr>
        <p:txBody>
          <a:bodyPr wrap="square" rtlCol="0">
            <a:spAutoFit/>
          </a:bodyPr>
          <a:lstStyle/>
          <a:p>
            <a:pPr algn="ctr">
              <a:spcAft>
                <a:spcPts val="1200"/>
              </a:spcAft>
            </a:pPr>
            <a:r>
              <a:rPr lang="id-ID" sz="2800" b="1">
                <a:solidFill>
                  <a:srgbClr val="C00000"/>
                </a:solidFill>
                <a:latin typeface="Arial Black" panose="020B0A04020102020204" pitchFamily="34" charset="0"/>
              </a:rPr>
              <a:t>TUJUAN</a:t>
            </a:r>
            <a:endParaRPr lang="id-ID" sz="2800" b="1" i="0" u="none" strike="noStrike" baseline="0">
              <a:solidFill>
                <a:srgbClr val="C00000"/>
              </a:solidFill>
              <a:latin typeface="Arial Black" panose="020B0A04020102020204" pitchFamily="34" charset="0"/>
            </a:endParaRPr>
          </a:p>
          <a:p>
            <a:pPr marL="357188" indent="-357188" algn="l">
              <a:spcAft>
                <a:spcPts val="600"/>
              </a:spcAft>
              <a:buAutoNum type="arabicPeriod"/>
              <a:tabLst>
                <a:tab pos="357188" algn="l"/>
              </a:tabLst>
            </a:pPr>
            <a:r>
              <a:rPr lang="id-ID" sz="2400" b="1" i="0" u="none" strike="noStrike" baseline="0">
                <a:solidFill>
                  <a:srgbClr val="002060"/>
                </a:solidFill>
                <a:latin typeface="Arial Narrow" panose="020B0606020202030204" pitchFamily="34" charset="0"/>
              </a:rPr>
              <a:t>Mewujudkan tata kelola pemerintahan yang bersih, efektif, efisien, transparan, dan akuntabel.</a:t>
            </a:r>
          </a:p>
          <a:p>
            <a:pPr marL="357188" indent="-357188" algn="l">
              <a:spcAft>
                <a:spcPts val="600"/>
              </a:spcAft>
              <a:tabLst>
                <a:tab pos="357188" algn="l"/>
              </a:tabLst>
            </a:pPr>
            <a:r>
              <a:rPr lang="id-ID" sz="2400" b="1" i="0" u="none" strike="noStrike" baseline="0">
                <a:solidFill>
                  <a:srgbClr val="002060"/>
                </a:solidFill>
                <a:latin typeface="Arial Narrow" panose="020B0606020202030204" pitchFamily="34" charset="0"/>
              </a:rPr>
              <a:t>2. 	Mewujudkan pelayanan publik yang berkualitas dan terpercaya;</a:t>
            </a:r>
          </a:p>
          <a:p>
            <a:pPr marL="357188" indent="-357188" algn="l">
              <a:spcAft>
                <a:spcPts val="600"/>
              </a:spcAft>
              <a:tabLst>
                <a:tab pos="357188" algn="l"/>
              </a:tabLst>
            </a:pPr>
            <a:r>
              <a:rPr lang="id-ID" sz="2400" b="1" i="0" u="none" strike="noStrike" baseline="0">
                <a:solidFill>
                  <a:srgbClr val="002060"/>
                </a:solidFill>
                <a:latin typeface="Arial Narrow" panose="020B0606020202030204" pitchFamily="34" charset="0"/>
              </a:rPr>
              <a:t>3. 	Mewujudkan sistem pemerintahan berbasis elektronik yang terpadu.</a:t>
            </a:r>
            <a:endParaRPr lang="id-ID" sz="2400" b="1">
              <a:solidFill>
                <a:srgbClr val="002060"/>
              </a:solidFill>
              <a:latin typeface="Arial Narrow" panose="020B0606020202030204" pitchFamily="34" charset="0"/>
            </a:endParaRPr>
          </a:p>
        </p:txBody>
      </p:sp>
      <p:sp>
        <p:nvSpPr>
          <p:cNvPr id="5" name="Kotak Teks 4">
            <a:extLst>
              <a:ext uri="{FF2B5EF4-FFF2-40B4-BE49-F238E27FC236}">
                <a16:creationId xmlns:a16="http://schemas.microsoft.com/office/drawing/2014/main" id="{6C4B165E-5570-4C8F-9851-9BE21CEECE00}"/>
              </a:ext>
            </a:extLst>
          </p:cNvPr>
          <p:cNvSpPr txBox="1"/>
          <p:nvPr/>
        </p:nvSpPr>
        <p:spPr>
          <a:xfrm>
            <a:off x="336331" y="4203519"/>
            <a:ext cx="11613930" cy="2385268"/>
          </a:xfrm>
          <a:prstGeom prst="rect">
            <a:avLst/>
          </a:prstGeom>
          <a:noFill/>
        </p:spPr>
        <p:txBody>
          <a:bodyPr wrap="square" rtlCol="0">
            <a:spAutoFit/>
          </a:bodyPr>
          <a:lstStyle/>
          <a:p>
            <a:pPr algn="ctr">
              <a:spcAft>
                <a:spcPts val="1200"/>
              </a:spcAft>
            </a:pPr>
            <a:r>
              <a:rPr lang="id-ID" sz="2800" b="1">
                <a:solidFill>
                  <a:srgbClr val="C00000"/>
                </a:solidFill>
                <a:latin typeface="Arial Black" panose="020B0A04020102020204" pitchFamily="34" charset="0"/>
              </a:rPr>
              <a:t>S</a:t>
            </a:r>
            <a:r>
              <a:rPr lang="id-ID" sz="2800" b="1" i="0" u="none" strike="noStrike" baseline="0">
                <a:solidFill>
                  <a:srgbClr val="C00000"/>
                </a:solidFill>
                <a:latin typeface="Arial Black" panose="020B0A04020102020204" pitchFamily="34" charset="0"/>
              </a:rPr>
              <a:t>ASARAN</a:t>
            </a:r>
          </a:p>
          <a:p>
            <a:pPr marL="357188" indent="-357188" algn="l">
              <a:spcAft>
                <a:spcPts val="600"/>
              </a:spcAft>
              <a:tabLst>
                <a:tab pos="357188" algn="l"/>
              </a:tabLst>
            </a:pPr>
            <a:r>
              <a:rPr lang="sv-SE" sz="2400" b="1" i="0" u="none" strike="noStrike" baseline="0">
                <a:solidFill>
                  <a:srgbClr val="002060"/>
                </a:solidFill>
                <a:latin typeface="Arial Narrow" panose="020B0606020202030204" pitchFamily="34" charset="0"/>
              </a:rPr>
              <a:t>1. </a:t>
            </a:r>
            <a:r>
              <a:rPr lang="id-ID" sz="2400" b="1" i="0" u="none" strike="noStrike" baseline="0">
                <a:solidFill>
                  <a:srgbClr val="002060"/>
                </a:solidFill>
                <a:latin typeface="Arial Narrow" panose="020B0606020202030204" pitchFamily="34" charset="0"/>
              </a:rPr>
              <a:t>	T</a:t>
            </a:r>
            <a:r>
              <a:rPr lang="sv-SE" sz="2400" b="1" i="0" u="none" strike="noStrike" baseline="0">
                <a:solidFill>
                  <a:srgbClr val="002060"/>
                </a:solidFill>
                <a:latin typeface="Arial Narrow" panose="020B0606020202030204" pitchFamily="34" charset="0"/>
              </a:rPr>
              <a:t>erwujudnya tata kelola dan manajemen SPBE yang efektif dan</a:t>
            </a:r>
            <a:r>
              <a:rPr lang="id-ID" sz="2400" b="1" i="0" u="none" strike="noStrike" baseline="0">
                <a:solidFill>
                  <a:srgbClr val="002060"/>
                </a:solidFill>
                <a:latin typeface="Arial Narrow" panose="020B0606020202030204" pitchFamily="34" charset="0"/>
              </a:rPr>
              <a:t> efisien;</a:t>
            </a:r>
          </a:p>
          <a:p>
            <a:pPr marL="357188" indent="-357188" algn="l">
              <a:spcAft>
                <a:spcPts val="600"/>
              </a:spcAft>
              <a:tabLst>
                <a:tab pos="357188" algn="l"/>
              </a:tabLst>
            </a:pPr>
            <a:r>
              <a:rPr lang="id-ID" sz="2400" b="1" i="0" u="none" strike="noStrike" baseline="0">
                <a:solidFill>
                  <a:srgbClr val="002060"/>
                </a:solidFill>
                <a:latin typeface="Arial Narrow" panose="020B0606020202030204" pitchFamily="34" charset="0"/>
              </a:rPr>
              <a:t>2. 	Terwujudnya layanan SPBE yang terpadu dan berorientasi kepada pengguna;</a:t>
            </a:r>
          </a:p>
          <a:p>
            <a:pPr marL="357188" indent="-357188" algn="l">
              <a:spcAft>
                <a:spcPts val="600"/>
              </a:spcAft>
              <a:tabLst>
                <a:tab pos="357188" algn="l"/>
              </a:tabLst>
            </a:pPr>
            <a:r>
              <a:rPr lang="nn-NO" sz="2400" b="1" i="0" u="none" strike="noStrike" baseline="0">
                <a:solidFill>
                  <a:srgbClr val="002060"/>
                </a:solidFill>
                <a:latin typeface="Arial Narrow" panose="020B0606020202030204" pitchFamily="34" charset="0"/>
              </a:rPr>
              <a:t>3. </a:t>
            </a:r>
            <a:r>
              <a:rPr lang="id-ID" sz="2400" b="1" i="0" u="none" strike="noStrike" baseline="0">
                <a:solidFill>
                  <a:srgbClr val="002060"/>
                </a:solidFill>
                <a:latin typeface="Arial Narrow" panose="020B0606020202030204" pitchFamily="34" charset="0"/>
              </a:rPr>
              <a:t>	T</a:t>
            </a:r>
            <a:r>
              <a:rPr lang="nn-NO" sz="2400" b="1" i="0" u="none" strike="noStrike" baseline="0">
                <a:solidFill>
                  <a:srgbClr val="002060"/>
                </a:solidFill>
                <a:latin typeface="Arial Narrow" panose="020B0606020202030204" pitchFamily="34" charset="0"/>
              </a:rPr>
              <a:t>erselenggaranya infrastruktur SPBE yang terintegrasi;</a:t>
            </a:r>
          </a:p>
          <a:p>
            <a:pPr marL="357188" indent="-357188" algn="l">
              <a:spcAft>
                <a:spcPts val="600"/>
              </a:spcAft>
              <a:tabLst>
                <a:tab pos="357188" algn="l"/>
              </a:tabLst>
            </a:pPr>
            <a:r>
              <a:rPr lang="id-ID" sz="2400" b="1" i="0" u="none" strike="noStrike" baseline="0">
                <a:solidFill>
                  <a:srgbClr val="002060"/>
                </a:solidFill>
                <a:latin typeface="Arial Narrow" panose="020B0606020202030204" pitchFamily="34" charset="0"/>
              </a:rPr>
              <a:t>4. 	Meningkatnya kapasitas SDM SPBE.</a:t>
            </a:r>
            <a:endParaRPr lang="id-ID" sz="2400" b="1">
              <a:solidFill>
                <a:srgbClr val="002060"/>
              </a:solidFill>
              <a:latin typeface="Arial Narrow" panose="020B0606020202030204" pitchFamily="34" charset="0"/>
            </a:endParaRPr>
          </a:p>
        </p:txBody>
      </p:sp>
      <p:sp>
        <p:nvSpPr>
          <p:cNvPr id="7" name="Kotak Teks 6">
            <a:extLst>
              <a:ext uri="{FF2B5EF4-FFF2-40B4-BE49-F238E27FC236}">
                <a16:creationId xmlns:a16="http://schemas.microsoft.com/office/drawing/2014/main" id="{B99DFD88-05A9-4FE4-BAFB-0F179A677CDC}"/>
              </a:ext>
            </a:extLst>
          </p:cNvPr>
          <p:cNvSpPr txBox="1"/>
          <p:nvPr/>
        </p:nvSpPr>
        <p:spPr>
          <a:xfrm>
            <a:off x="869034" y="402840"/>
            <a:ext cx="10453931" cy="646331"/>
          </a:xfrm>
          <a:prstGeom prst="rect">
            <a:avLst/>
          </a:prstGeom>
          <a:noFill/>
        </p:spPr>
        <p:txBody>
          <a:bodyPr wrap="square" rtlCol="0">
            <a:spAutoFit/>
          </a:bodyPr>
          <a:lstStyle/>
          <a:p>
            <a:pPr algn="ctr">
              <a:spcAft>
                <a:spcPts val="1800"/>
              </a:spcAft>
            </a:pPr>
            <a:r>
              <a:rPr lang="id-ID" sz="3600">
                <a:solidFill>
                  <a:srgbClr val="800000"/>
                </a:solidFill>
                <a:latin typeface="Impact" panose="020B0806030902050204" pitchFamily="34" charset="0"/>
                <a:ea typeface="Calibri" panose="020F0502020204030204" pitchFamily="34" charset="0"/>
                <a:cs typeface="Aharoni" panose="020B0604020202020204" pitchFamily="2" charset="-79"/>
              </a:rPr>
              <a:t>SISTEM PEMERINTAHAN BERBASIS ELEKTRONIK (SPBE)</a:t>
            </a:r>
          </a:p>
        </p:txBody>
      </p:sp>
    </p:spTree>
    <p:extLst>
      <p:ext uri="{BB962C8B-B14F-4D97-AF65-F5344CB8AC3E}">
        <p14:creationId xmlns:p14="http://schemas.microsoft.com/office/powerpoint/2010/main" val="30639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A0D14831-6DAA-4ECF-B8FF-BBB34D59EE73}"/>
              </a:ext>
            </a:extLst>
          </p:cNvPr>
          <p:cNvSpPr txBox="1"/>
          <p:nvPr/>
        </p:nvSpPr>
        <p:spPr>
          <a:xfrm>
            <a:off x="5963922" y="4775507"/>
            <a:ext cx="2665208" cy="584775"/>
          </a:xfrm>
          <a:prstGeom prst="rect">
            <a:avLst/>
          </a:prstGeom>
          <a:solidFill>
            <a:srgbClr val="FFFF00"/>
          </a:solidFill>
          <a:ln>
            <a:solidFill>
              <a:schemeClr val="tx1"/>
            </a:solidFill>
          </a:ln>
        </p:spPr>
        <p:txBody>
          <a:bodyPr wrap="square" rtlCol="0">
            <a:spAutoFit/>
          </a:bodyPr>
          <a:lstStyle/>
          <a:p>
            <a:r>
              <a:rPr lang="en-US" sz="1600" b="1">
                <a:solidFill>
                  <a:srgbClr val="C00000"/>
                </a:solidFill>
                <a:latin typeface="Arial Narrow" panose="020B0606020202030204" pitchFamily="34" charset="0"/>
              </a:rPr>
              <a:t>Pembangunan </a:t>
            </a:r>
            <a:r>
              <a:rPr lang="id-ID" sz="1600" b="1">
                <a:solidFill>
                  <a:srgbClr val="C00000"/>
                </a:solidFill>
                <a:latin typeface="Arial Narrow" panose="020B0606020202030204" pitchFamily="34" charset="0"/>
              </a:rPr>
              <a:t>&amp;</a:t>
            </a:r>
            <a:r>
              <a:rPr lang="en-US" sz="1600" b="1">
                <a:solidFill>
                  <a:srgbClr val="C00000"/>
                </a:solidFill>
                <a:latin typeface="Arial Narrow" panose="020B0606020202030204" pitchFamily="34" charset="0"/>
              </a:rPr>
              <a:t> Pengembangan Aplikasi Umum</a:t>
            </a:r>
          </a:p>
        </p:txBody>
      </p:sp>
      <p:cxnSp>
        <p:nvCxnSpPr>
          <p:cNvPr id="67" name="Straight Connector 66">
            <a:extLst>
              <a:ext uri="{FF2B5EF4-FFF2-40B4-BE49-F238E27FC236}">
                <a16:creationId xmlns:a16="http://schemas.microsoft.com/office/drawing/2014/main" id="{0B8260E6-0A08-4F5E-98BE-379534A19704}"/>
              </a:ext>
            </a:extLst>
          </p:cNvPr>
          <p:cNvCxnSpPr>
            <a:cxnSpLocks/>
            <a:stCxn id="55" idx="3"/>
            <a:endCxn id="58" idx="1"/>
          </p:cNvCxnSpPr>
          <p:nvPr/>
        </p:nvCxnSpPr>
        <p:spPr>
          <a:xfrm flipV="1">
            <a:off x="5567680" y="5067895"/>
            <a:ext cx="396242" cy="7495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7A6AEC4E-6859-4588-AEDD-900CF68016D5}"/>
              </a:ext>
            </a:extLst>
          </p:cNvPr>
          <p:cNvSpPr txBox="1"/>
          <p:nvPr/>
        </p:nvSpPr>
        <p:spPr>
          <a:xfrm>
            <a:off x="5963922" y="6191850"/>
            <a:ext cx="2814318" cy="584775"/>
          </a:xfrm>
          <a:prstGeom prst="rect">
            <a:avLst/>
          </a:prstGeom>
          <a:solidFill>
            <a:schemeClr val="accent2">
              <a:lumMod val="20000"/>
              <a:lumOff val="80000"/>
            </a:schemeClr>
          </a:solidFill>
          <a:ln>
            <a:solidFill>
              <a:schemeClr val="tx1"/>
            </a:solidFill>
          </a:ln>
        </p:spPr>
        <p:txBody>
          <a:bodyPr wrap="square" rtlCol="0">
            <a:spAutoFit/>
          </a:bodyPr>
          <a:lstStyle/>
          <a:p>
            <a:r>
              <a:rPr lang="en-US" sz="1600" b="1">
                <a:latin typeface="Arial Narrow" panose="020B0606020202030204" pitchFamily="34" charset="0"/>
              </a:rPr>
              <a:t>Pembangunan </a:t>
            </a:r>
            <a:r>
              <a:rPr lang="id-ID" sz="1600" b="1">
                <a:latin typeface="Arial Narrow" panose="020B0606020202030204" pitchFamily="34" charset="0"/>
              </a:rPr>
              <a:t>&amp;</a:t>
            </a:r>
            <a:r>
              <a:rPr lang="en-US" sz="1600" b="1">
                <a:latin typeface="Arial Narrow" panose="020B0606020202030204" pitchFamily="34" charset="0"/>
              </a:rPr>
              <a:t> Pengembangan</a:t>
            </a:r>
            <a:r>
              <a:rPr lang="id-ID" sz="1600" b="1">
                <a:latin typeface="Arial Narrow" panose="020B0606020202030204" pitchFamily="34" charset="0"/>
              </a:rPr>
              <a:t> </a:t>
            </a:r>
            <a:r>
              <a:rPr lang="en-US" sz="1600" b="1">
                <a:latin typeface="Arial Narrow" panose="020B0606020202030204" pitchFamily="34" charset="0"/>
              </a:rPr>
              <a:t>Infrastruktur SPBE Nasional</a:t>
            </a:r>
          </a:p>
        </p:txBody>
      </p:sp>
      <p:cxnSp>
        <p:nvCxnSpPr>
          <p:cNvPr id="117" name="Straight Connector 116">
            <a:extLst>
              <a:ext uri="{FF2B5EF4-FFF2-40B4-BE49-F238E27FC236}">
                <a16:creationId xmlns:a16="http://schemas.microsoft.com/office/drawing/2014/main" id="{E1FC07EB-80DE-461C-BD57-D36351022943}"/>
              </a:ext>
            </a:extLst>
          </p:cNvPr>
          <p:cNvCxnSpPr>
            <a:cxnSpLocks/>
            <a:stCxn id="55" idx="3"/>
            <a:endCxn id="116" idx="1"/>
          </p:cNvCxnSpPr>
          <p:nvPr/>
        </p:nvCxnSpPr>
        <p:spPr>
          <a:xfrm>
            <a:off x="5567680" y="5817445"/>
            <a:ext cx="396242" cy="6667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3FDE1567-453A-4372-ABBB-71C0610F4137}"/>
              </a:ext>
            </a:extLst>
          </p:cNvPr>
          <p:cNvSpPr txBox="1"/>
          <p:nvPr/>
        </p:nvSpPr>
        <p:spPr>
          <a:xfrm>
            <a:off x="664545" y="179707"/>
            <a:ext cx="10862910" cy="461665"/>
          </a:xfrm>
          <a:prstGeom prst="rect">
            <a:avLst/>
          </a:prstGeom>
          <a:noFill/>
        </p:spPr>
        <p:txBody>
          <a:bodyPr wrap="none" rtlCol="0">
            <a:spAutoFit/>
          </a:bodyPr>
          <a:lstStyle/>
          <a:p>
            <a:pPr algn="ctr"/>
            <a:r>
              <a:rPr lang="id-ID" sz="2400" b="1">
                <a:solidFill>
                  <a:srgbClr val="800000"/>
                </a:solidFill>
                <a:latin typeface="Arial Black" panose="020B0A04020102020204" pitchFamily="34" charset="0"/>
              </a:rPr>
              <a:t>KEARSIPAN DALAM </a:t>
            </a:r>
            <a:r>
              <a:rPr lang="en-US" sz="2400" b="1">
                <a:solidFill>
                  <a:srgbClr val="800000"/>
                </a:solidFill>
                <a:latin typeface="Arial Black" panose="020B0A04020102020204" pitchFamily="34" charset="0"/>
              </a:rPr>
              <a:t>P</a:t>
            </a:r>
            <a:r>
              <a:rPr lang="id-ID" sz="2400" b="1">
                <a:solidFill>
                  <a:srgbClr val="800000"/>
                </a:solidFill>
                <a:latin typeface="Arial Black" panose="020B0A04020102020204" pitchFamily="34" charset="0"/>
              </a:rPr>
              <a:t>ERPRES </a:t>
            </a:r>
            <a:r>
              <a:rPr lang="en-US" sz="2400" b="1">
                <a:solidFill>
                  <a:srgbClr val="800000"/>
                </a:solidFill>
                <a:latin typeface="Arial Black" panose="020B0A04020102020204" pitchFamily="34" charset="0"/>
              </a:rPr>
              <a:t>NOMOR 95</a:t>
            </a:r>
            <a:r>
              <a:rPr lang="id-ID" sz="2400" b="1">
                <a:solidFill>
                  <a:srgbClr val="800000"/>
                </a:solidFill>
                <a:latin typeface="Arial Black" panose="020B0A04020102020204" pitchFamily="34" charset="0"/>
              </a:rPr>
              <a:t>/</a:t>
            </a:r>
            <a:r>
              <a:rPr lang="en-US" sz="2400" b="1">
                <a:solidFill>
                  <a:srgbClr val="800000"/>
                </a:solidFill>
                <a:latin typeface="Arial Black" panose="020B0A04020102020204" pitchFamily="34" charset="0"/>
              </a:rPr>
              <a:t>2018</a:t>
            </a:r>
            <a:r>
              <a:rPr lang="id-ID" sz="2400" b="1">
                <a:solidFill>
                  <a:srgbClr val="800000"/>
                </a:solidFill>
                <a:latin typeface="Arial Black" panose="020B0A04020102020204" pitchFamily="34" charset="0"/>
              </a:rPr>
              <a:t> TENTANG SPBE</a:t>
            </a:r>
            <a:endParaRPr lang="en-US" sz="2400" b="1">
              <a:solidFill>
                <a:srgbClr val="800000"/>
              </a:solidFill>
              <a:latin typeface="Arial Black" panose="020B0A04020102020204" pitchFamily="34" charset="0"/>
            </a:endParaRPr>
          </a:p>
        </p:txBody>
      </p:sp>
      <p:sp>
        <p:nvSpPr>
          <p:cNvPr id="47" name="TextBox 40">
            <a:extLst>
              <a:ext uri="{FF2B5EF4-FFF2-40B4-BE49-F238E27FC236}">
                <a16:creationId xmlns:a16="http://schemas.microsoft.com/office/drawing/2014/main" id="{6249642A-B482-4FA3-A3E8-821796573590}"/>
              </a:ext>
            </a:extLst>
          </p:cNvPr>
          <p:cNvSpPr txBox="1"/>
          <p:nvPr/>
        </p:nvSpPr>
        <p:spPr>
          <a:xfrm>
            <a:off x="5963922" y="957576"/>
            <a:ext cx="2665208" cy="2554545"/>
          </a:xfrm>
          <a:prstGeom prst="rect">
            <a:avLst/>
          </a:prstGeom>
          <a:solidFill>
            <a:schemeClr val="accent1">
              <a:lumMod val="20000"/>
              <a:lumOff val="80000"/>
            </a:schemeClr>
          </a:solidFill>
          <a:ln>
            <a:solidFill>
              <a:schemeClr val="tx1"/>
            </a:solidFill>
          </a:ln>
        </p:spPr>
        <p:txBody>
          <a:bodyPr wrap="square" rtlCol="0">
            <a:spAutoFit/>
          </a:bodyPr>
          <a:lstStyle/>
          <a:p>
            <a:pPr marL="263525" indent="-263525">
              <a:tabLst>
                <a:tab pos="263525" algn="l"/>
                <a:tab pos="2955925" algn="l"/>
                <a:tab pos="3230563" algn="l"/>
              </a:tabLst>
            </a:pPr>
            <a:r>
              <a:rPr lang="en-US" sz="1600" b="1">
                <a:latin typeface="Arial Narrow" panose="020B0606020202030204" pitchFamily="34" charset="0"/>
              </a:rPr>
              <a:t>a. </a:t>
            </a:r>
            <a:r>
              <a:rPr lang="id-ID" sz="1600" b="1">
                <a:latin typeface="Arial Narrow" panose="020B0606020202030204" pitchFamily="34" charset="0"/>
              </a:rPr>
              <a:t>	</a:t>
            </a:r>
            <a:r>
              <a:rPr lang="en-US" sz="1600" b="1">
                <a:latin typeface="Arial Narrow" panose="020B0606020202030204" pitchFamily="34" charset="0"/>
              </a:rPr>
              <a:t>Rencana Induk SPBE Nas;</a:t>
            </a:r>
          </a:p>
          <a:p>
            <a:pPr marL="263525" indent="-263525">
              <a:tabLst>
                <a:tab pos="263525" algn="l"/>
                <a:tab pos="2955925" algn="l"/>
                <a:tab pos="3230563" algn="l"/>
              </a:tabLst>
            </a:pPr>
            <a:r>
              <a:rPr lang="en-US" sz="1600" b="1">
                <a:latin typeface="Arial Narrow" panose="020B0606020202030204" pitchFamily="34" charset="0"/>
              </a:rPr>
              <a:t>b. </a:t>
            </a:r>
            <a:r>
              <a:rPr lang="id-ID" sz="1600" b="1">
                <a:latin typeface="Arial Narrow" panose="020B0606020202030204" pitchFamily="34" charset="0"/>
              </a:rPr>
              <a:t>	</a:t>
            </a:r>
            <a:r>
              <a:rPr lang="en-US" sz="1600" b="1">
                <a:latin typeface="Arial Narrow" panose="020B0606020202030204" pitchFamily="34" charset="0"/>
              </a:rPr>
              <a:t>Arsitektur SPBE;</a:t>
            </a:r>
          </a:p>
          <a:p>
            <a:pPr marL="263525" indent="-263525">
              <a:tabLst>
                <a:tab pos="263525" algn="l"/>
                <a:tab pos="2955925" algn="l"/>
                <a:tab pos="3230563" algn="l"/>
              </a:tabLst>
            </a:pPr>
            <a:r>
              <a:rPr lang="en-US" sz="1600" b="1">
                <a:latin typeface="Arial Narrow" panose="020B0606020202030204" pitchFamily="34" charset="0"/>
              </a:rPr>
              <a:t>c. </a:t>
            </a:r>
            <a:r>
              <a:rPr lang="id-ID" sz="1600" b="1">
                <a:latin typeface="Arial Narrow" panose="020B0606020202030204" pitchFamily="34" charset="0"/>
              </a:rPr>
              <a:t>	</a:t>
            </a:r>
            <a:r>
              <a:rPr lang="en-US" sz="1600" b="1">
                <a:latin typeface="Arial Narrow" panose="020B0606020202030204" pitchFamily="34" charset="0"/>
              </a:rPr>
              <a:t>Peta Rencana SPBE;</a:t>
            </a:r>
            <a:r>
              <a:rPr lang="id-ID" sz="1600" b="1">
                <a:latin typeface="Arial Narrow" panose="020B0606020202030204" pitchFamily="34" charset="0"/>
              </a:rPr>
              <a:t> </a:t>
            </a:r>
            <a:endParaRPr lang="es-ES" sz="1600" b="1">
              <a:latin typeface="Arial Narrow" panose="020B0606020202030204" pitchFamily="34" charset="0"/>
            </a:endParaRPr>
          </a:p>
          <a:p>
            <a:pPr marL="263525" indent="-263525">
              <a:buAutoNum type="alphaLcPeriod" startAt="5"/>
              <a:tabLst>
                <a:tab pos="263525" algn="l"/>
                <a:tab pos="2955925" algn="l"/>
                <a:tab pos="3230563" algn="l"/>
              </a:tabLst>
            </a:pPr>
            <a:r>
              <a:rPr lang="en-US" sz="1600" b="1">
                <a:latin typeface="Arial Narrow" panose="020B0606020202030204" pitchFamily="34" charset="0"/>
              </a:rPr>
              <a:t>Proses Bisnis;</a:t>
            </a:r>
            <a:r>
              <a:rPr lang="id-ID" sz="1600" b="1">
                <a:latin typeface="Arial Narrow" panose="020B0606020202030204" pitchFamily="34" charset="0"/>
              </a:rPr>
              <a:t> </a:t>
            </a:r>
          </a:p>
          <a:p>
            <a:pPr marL="263525" indent="-263525">
              <a:buAutoNum type="alphaLcPeriod" startAt="5"/>
              <a:tabLst>
                <a:tab pos="263525" algn="l"/>
                <a:tab pos="2955925" algn="l"/>
                <a:tab pos="3230563" algn="l"/>
              </a:tabLst>
            </a:pPr>
            <a:r>
              <a:rPr lang="id-ID" sz="1600" b="1">
                <a:latin typeface="Arial Narrow" panose="020B0606020202030204" pitchFamily="34" charset="0"/>
              </a:rPr>
              <a:t>D</a:t>
            </a:r>
            <a:r>
              <a:rPr lang="en-US" sz="1600" b="1">
                <a:latin typeface="Arial Narrow" panose="020B0606020202030204" pitchFamily="34" charset="0"/>
              </a:rPr>
              <a:t>ata dan informasi</a:t>
            </a:r>
            <a:r>
              <a:rPr lang="id-ID" sz="1600" b="1">
                <a:latin typeface="Arial Narrow" panose="020B0606020202030204" pitchFamily="34" charset="0"/>
              </a:rPr>
              <a:t>;</a:t>
            </a:r>
          </a:p>
          <a:p>
            <a:pPr marL="263525" indent="-263525">
              <a:buAutoNum type="alphaLcPeriod" startAt="5"/>
              <a:tabLst>
                <a:tab pos="263525" algn="l"/>
                <a:tab pos="2955925" algn="l"/>
                <a:tab pos="3230563" algn="l"/>
              </a:tabLst>
            </a:pPr>
            <a:r>
              <a:rPr lang="en-US" sz="1600" b="1">
                <a:latin typeface="Arial Narrow" panose="020B0606020202030204" pitchFamily="34" charset="0"/>
              </a:rPr>
              <a:t>Infrastruktur SPBE;</a:t>
            </a:r>
            <a:endParaRPr lang="id-ID" sz="1600" b="1">
              <a:latin typeface="Arial Narrow" panose="020B0606020202030204" pitchFamily="34" charset="0"/>
            </a:endParaRPr>
          </a:p>
          <a:p>
            <a:pPr marL="263525" indent="-263525">
              <a:buFontTx/>
              <a:buAutoNum type="alphaLcPeriod" startAt="5"/>
              <a:tabLst>
                <a:tab pos="263525" algn="l"/>
                <a:tab pos="2955925" algn="l"/>
                <a:tab pos="3230563" algn="l"/>
              </a:tabLst>
            </a:pPr>
            <a:r>
              <a:rPr lang="en-US" sz="1600" b="1">
                <a:latin typeface="Arial Narrow" panose="020B0606020202030204" pitchFamily="34" charset="0"/>
              </a:rPr>
              <a:t>Aplikasi SPBE;</a:t>
            </a:r>
          </a:p>
          <a:p>
            <a:pPr marL="263525" indent="-263525">
              <a:buAutoNum type="alphaLcPeriod" startAt="5"/>
              <a:tabLst>
                <a:tab pos="263525" algn="l"/>
                <a:tab pos="2955925" algn="l"/>
                <a:tab pos="3230563" algn="l"/>
              </a:tabLst>
            </a:pPr>
            <a:r>
              <a:rPr lang="id-ID" sz="1600" b="1">
                <a:latin typeface="Arial Narrow" panose="020B0606020202030204" pitchFamily="34" charset="0"/>
              </a:rPr>
              <a:t>R</a:t>
            </a:r>
            <a:r>
              <a:rPr lang="es-ES" sz="1600" b="1">
                <a:latin typeface="Arial Narrow" panose="020B0606020202030204" pitchFamily="34" charset="0"/>
              </a:rPr>
              <a:t>encana </a:t>
            </a:r>
            <a:r>
              <a:rPr lang="id-ID" sz="1600" b="1">
                <a:latin typeface="Arial Narrow" panose="020B0606020202030204" pitchFamily="34" charset="0"/>
              </a:rPr>
              <a:t>&amp;</a:t>
            </a:r>
            <a:r>
              <a:rPr lang="es-ES" sz="1600" b="1">
                <a:latin typeface="Arial Narrow" panose="020B0606020202030204" pitchFamily="34" charset="0"/>
              </a:rPr>
              <a:t> anggaran SPBE;</a:t>
            </a:r>
            <a:endParaRPr lang="id-ID" sz="1600" b="1">
              <a:latin typeface="Arial Narrow" panose="020B0606020202030204" pitchFamily="34" charset="0"/>
            </a:endParaRPr>
          </a:p>
          <a:p>
            <a:pPr marL="263525" indent="-263525">
              <a:buAutoNum type="alphaLcPeriod" startAt="5"/>
              <a:tabLst>
                <a:tab pos="263525" algn="l"/>
                <a:tab pos="2955925" algn="l"/>
                <a:tab pos="3230563" algn="l"/>
              </a:tabLst>
            </a:pPr>
            <a:r>
              <a:rPr lang="en-US" sz="1600" b="1">
                <a:latin typeface="Arial Narrow" panose="020B0606020202030204" pitchFamily="34" charset="0"/>
              </a:rPr>
              <a:t>Keamanan SPBE</a:t>
            </a:r>
            <a:r>
              <a:rPr lang="id-ID" sz="1600" b="1">
                <a:latin typeface="Arial Narrow" panose="020B0606020202030204" pitchFamily="34" charset="0"/>
              </a:rPr>
              <a:t>;</a:t>
            </a:r>
          </a:p>
          <a:p>
            <a:pPr marL="263525" indent="-263525">
              <a:buAutoNum type="alphaLcPeriod" startAt="5"/>
              <a:tabLst>
                <a:tab pos="263525" algn="l"/>
                <a:tab pos="2955925" algn="l"/>
                <a:tab pos="3230563" algn="l"/>
              </a:tabLst>
            </a:pPr>
            <a:r>
              <a:rPr lang="en-US" sz="1600" b="1">
                <a:latin typeface="Arial Narrow" panose="020B0606020202030204" pitchFamily="34" charset="0"/>
              </a:rPr>
              <a:t>Layanan SPBE</a:t>
            </a:r>
            <a:r>
              <a:rPr lang="id-ID" sz="1600" b="1">
                <a:latin typeface="Arial Narrow" panose="020B0606020202030204" pitchFamily="34" charset="0"/>
              </a:rPr>
              <a:t>.</a:t>
            </a:r>
          </a:p>
        </p:txBody>
      </p:sp>
      <p:sp>
        <p:nvSpPr>
          <p:cNvPr id="48" name="TextBox 3">
            <a:extLst>
              <a:ext uri="{FF2B5EF4-FFF2-40B4-BE49-F238E27FC236}">
                <a16:creationId xmlns:a16="http://schemas.microsoft.com/office/drawing/2014/main" id="{3F32A620-9ECE-4DE6-9A01-4B33C0345E0F}"/>
              </a:ext>
            </a:extLst>
          </p:cNvPr>
          <p:cNvSpPr txBox="1"/>
          <p:nvPr/>
        </p:nvSpPr>
        <p:spPr>
          <a:xfrm>
            <a:off x="135951" y="3769527"/>
            <a:ext cx="1398210" cy="401371"/>
          </a:xfrm>
          <a:prstGeom prst="rect">
            <a:avLst/>
          </a:prstGeom>
          <a:solidFill>
            <a:srgbClr val="990033"/>
          </a:solidFill>
          <a:ln>
            <a:solidFill>
              <a:schemeClr val="tx1"/>
            </a:solidFill>
          </a:ln>
        </p:spPr>
        <p:txBody>
          <a:bodyPr wrap="square" rtlCol="0">
            <a:spAutoFit/>
          </a:bodyPr>
          <a:lstStyle/>
          <a:p>
            <a:pPr algn="ctr"/>
            <a:r>
              <a:rPr lang="id-ID" b="1">
                <a:solidFill>
                  <a:schemeClr val="bg1"/>
                </a:solidFill>
                <a:latin typeface="Arial Black" panose="020B0A04020102020204" pitchFamily="34" charset="0"/>
              </a:rPr>
              <a:t>S P B E</a:t>
            </a:r>
            <a:endParaRPr lang="en-US" b="1">
              <a:solidFill>
                <a:schemeClr val="bg1"/>
              </a:solidFill>
              <a:latin typeface="Arial Black" panose="020B0A04020102020204" pitchFamily="34" charset="0"/>
            </a:endParaRPr>
          </a:p>
        </p:txBody>
      </p:sp>
      <p:sp>
        <p:nvSpPr>
          <p:cNvPr id="50" name="TextBox 4">
            <a:extLst>
              <a:ext uri="{FF2B5EF4-FFF2-40B4-BE49-F238E27FC236}">
                <a16:creationId xmlns:a16="http://schemas.microsoft.com/office/drawing/2014/main" id="{91BC30DD-B74A-4BF7-B925-4685132873F8}"/>
              </a:ext>
            </a:extLst>
          </p:cNvPr>
          <p:cNvSpPr txBox="1"/>
          <p:nvPr/>
        </p:nvSpPr>
        <p:spPr>
          <a:xfrm>
            <a:off x="2121602" y="1402080"/>
            <a:ext cx="3446078" cy="400110"/>
          </a:xfrm>
          <a:prstGeom prst="rect">
            <a:avLst/>
          </a:prstGeom>
          <a:solidFill>
            <a:schemeClr val="accent1">
              <a:lumMod val="50000"/>
            </a:schemeClr>
          </a:solidFill>
          <a:ln>
            <a:solidFill>
              <a:schemeClr val="tx1"/>
            </a:solidFill>
          </a:ln>
        </p:spPr>
        <p:txBody>
          <a:bodyPr wrap="square" rtlCol="0">
            <a:spAutoFit/>
          </a:bodyPr>
          <a:lstStyle/>
          <a:p>
            <a:pPr>
              <a:tabLst>
                <a:tab pos="263525" algn="l"/>
              </a:tabLst>
            </a:pPr>
            <a:r>
              <a:rPr lang="id-ID" b="1">
                <a:solidFill>
                  <a:srgbClr val="FFFF00"/>
                </a:solidFill>
                <a:latin typeface="Arial Narrow" panose="020B0606020202030204" pitchFamily="34" charset="0"/>
              </a:rPr>
              <a:t>1. 	</a:t>
            </a:r>
            <a:r>
              <a:rPr lang="en-US" b="1">
                <a:solidFill>
                  <a:srgbClr val="FFFF00"/>
                </a:solidFill>
                <a:latin typeface="Arial Narrow" panose="020B0606020202030204" pitchFamily="34" charset="0"/>
              </a:rPr>
              <a:t>Tata Kelola SPBE</a:t>
            </a:r>
          </a:p>
        </p:txBody>
      </p:sp>
      <p:sp>
        <p:nvSpPr>
          <p:cNvPr id="51" name="TextBox 5">
            <a:extLst>
              <a:ext uri="{FF2B5EF4-FFF2-40B4-BE49-F238E27FC236}">
                <a16:creationId xmlns:a16="http://schemas.microsoft.com/office/drawing/2014/main" id="{3953E33D-A354-49FB-9261-78F03849508E}"/>
              </a:ext>
            </a:extLst>
          </p:cNvPr>
          <p:cNvSpPr txBox="1"/>
          <p:nvPr/>
        </p:nvSpPr>
        <p:spPr>
          <a:xfrm>
            <a:off x="2121602" y="2703102"/>
            <a:ext cx="3446078" cy="400110"/>
          </a:xfrm>
          <a:prstGeom prst="rect">
            <a:avLst/>
          </a:prstGeom>
          <a:solidFill>
            <a:srgbClr val="7030A0"/>
          </a:solidFill>
          <a:ln>
            <a:solidFill>
              <a:schemeClr val="tx1"/>
            </a:solidFill>
          </a:ln>
        </p:spPr>
        <p:txBody>
          <a:bodyPr wrap="square" rtlCol="0">
            <a:spAutoFit/>
          </a:bodyPr>
          <a:lstStyle/>
          <a:p>
            <a:pPr>
              <a:tabLst>
                <a:tab pos="263525" algn="l"/>
              </a:tabLst>
            </a:pPr>
            <a:r>
              <a:rPr lang="id-ID" b="1">
                <a:solidFill>
                  <a:schemeClr val="bg1"/>
                </a:solidFill>
                <a:latin typeface="Arial Narrow" panose="020B0606020202030204" pitchFamily="34" charset="0"/>
              </a:rPr>
              <a:t>2. 	</a:t>
            </a:r>
            <a:r>
              <a:rPr lang="en-US" b="1">
                <a:solidFill>
                  <a:schemeClr val="bg1"/>
                </a:solidFill>
                <a:latin typeface="Arial Narrow" panose="020B0606020202030204" pitchFamily="34" charset="0"/>
              </a:rPr>
              <a:t>Manajemen SPBE</a:t>
            </a:r>
          </a:p>
        </p:txBody>
      </p:sp>
      <p:sp>
        <p:nvSpPr>
          <p:cNvPr id="52" name="TextBox 6">
            <a:extLst>
              <a:ext uri="{FF2B5EF4-FFF2-40B4-BE49-F238E27FC236}">
                <a16:creationId xmlns:a16="http://schemas.microsoft.com/office/drawing/2014/main" id="{AA2DB842-42D2-4379-A446-B006FF701F38}"/>
              </a:ext>
            </a:extLst>
          </p:cNvPr>
          <p:cNvSpPr txBox="1"/>
          <p:nvPr/>
        </p:nvSpPr>
        <p:spPr>
          <a:xfrm>
            <a:off x="2121602" y="3769527"/>
            <a:ext cx="3446078" cy="400110"/>
          </a:xfrm>
          <a:prstGeom prst="rect">
            <a:avLst/>
          </a:prstGeom>
          <a:solidFill>
            <a:schemeClr val="accent6">
              <a:lumMod val="75000"/>
            </a:schemeClr>
          </a:solidFill>
          <a:ln>
            <a:solidFill>
              <a:schemeClr val="tx1"/>
            </a:solidFill>
          </a:ln>
        </p:spPr>
        <p:txBody>
          <a:bodyPr wrap="square" rtlCol="0">
            <a:spAutoFit/>
          </a:bodyPr>
          <a:lstStyle/>
          <a:p>
            <a:pPr marL="263525" indent="-263525">
              <a:tabLst>
                <a:tab pos="263525" algn="l"/>
              </a:tabLst>
            </a:pPr>
            <a:r>
              <a:rPr lang="id-ID" b="1">
                <a:solidFill>
                  <a:schemeClr val="bg1"/>
                </a:solidFill>
                <a:latin typeface="Arial Narrow" panose="020B0606020202030204" pitchFamily="34" charset="0"/>
              </a:rPr>
              <a:t>3. 	</a:t>
            </a:r>
            <a:r>
              <a:rPr lang="en-US" b="1">
                <a:solidFill>
                  <a:schemeClr val="bg1"/>
                </a:solidFill>
                <a:latin typeface="Arial Narrow" panose="020B0606020202030204" pitchFamily="34" charset="0"/>
              </a:rPr>
              <a:t>Audit T</a:t>
            </a:r>
            <a:r>
              <a:rPr lang="id-ID" b="1">
                <a:solidFill>
                  <a:schemeClr val="bg1"/>
                </a:solidFill>
                <a:latin typeface="Arial Narrow" panose="020B0606020202030204" pitchFamily="34" charset="0"/>
              </a:rPr>
              <a:t>IK</a:t>
            </a:r>
            <a:endParaRPr lang="en-US" b="1">
              <a:solidFill>
                <a:schemeClr val="bg1"/>
              </a:solidFill>
              <a:latin typeface="Arial Narrow" panose="020B0606020202030204" pitchFamily="34" charset="0"/>
            </a:endParaRPr>
          </a:p>
        </p:txBody>
      </p:sp>
      <p:sp>
        <p:nvSpPr>
          <p:cNvPr id="54" name="TextBox 7">
            <a:extLst>
              <a:ext uri="{FF2B5EF4-FFF2-40B4-BE49-F238E27FC236}">
                <a16:creationId xmlns:a16="http://schemas.microsoft.com/office/drawing/2014/main" id="{5BC62528-A1A0-4027-98F2-14CE967F1498}"/>
              </a:ext>
            </a:extLst>
          </p:cNvPr>
          <p:cNvSpPr txBox="1"/>
          <p:nvPr/>
        </p:nvSpPr>
        <p:spPr>
          <a:xfrm>
            <a:off x="2121602" y="4667785"/>
            <a:ext cx="3446078" cy="400110"/>
          </a:xfrm>
          <a:prstGeom prst="rect">
            <a:avLst/>
          </a:prstGeom>
          <a:solidFill>
            <a:srgbClr val="FF0000"/>
          </a:solidFill>
          <a:ln>
            <a:solidFill>
              <a:schemeClr val="tx1"/>
            </a:solidFill>
          </a:ln>
        </p:spPr>
        <p:txBody>
          <a:bodyPr wrap="square" rtlCol="0">
            <a:spAutoFit/>
          </a:bodyPr>
          <a:lstStyle/>
          <a:p>
            <a:pPr>
              <a:tabLst>
                <a:tab pos="263525" algn="l"/>
              </a:tabLst>
            </a:pPr>
            <a:r>
              <a:rPr lang="id-ID" b="1">
                <a:solidFill>
                  <a:schemeClr val="bg1"/>
                </a:solidFill>
                <a:latin typeface="Arial Narrow" panose="020B0606020202030204" pitchFamily="34" charset="0"/>
              </a:rPr>
              <a:t>4. 	P</a:t>
            </a:r>
            <a:r>
              <a:rPr lang="en-US" b="1">
                <a:solidFill>
                  <a:schemeClr val="bg1"/>
                </a:solidFill>
                <a:latin typeface="Arial Narrow" panose="020B0606020202030204" pitchFamily="34" charset="0"/>
              </a:rPr>
              <a:t>enyelenggara SPBE</a:t>
            </a:r>
          </a:p>
        </p:txBody>
      </p:sp>
      <p:sp>
        <p:nvSpPr>
          <p:cNvPr id="55" name="TextBox 8">
            <a:extLst>
              <a:ext uri="{FF2B5EF4-FFF2-40B4-BE49-F238E27FC236}">
                <a16:creationId xmlns:a16="http://schemas.microsoft.com/office/drawing/2014/main" id="{EDB7D952-1CF6-46D4-8626-647E26508B84}"/>
              </a:ext>
            </a:extLst>
          </p:cNvPr>
          <p:cNvSpPr txBox="1"/>
          <p:nvPr/>
        </p:nvSpPr>
        <p:spPr>
          <a:xfrm>
            <a:off x="2121602" y="5617390"/>
            <a:ext cx="3446078" cy="400110"/>
          </a:xfrm>
          <a:prstGeom prst="rect">
            <a:avLst/>
          </a:prstGeom>
          <a:solidFill>
            <a:schemeClr val="accent2">
              <a:lumMod val="50000"/>
            </a:schemeClr>
          </a:solidFill>
          <a:ln>
            <a:solidFill>
              <a:schemeClr val="tx1"/>
            </a:solidFill>
          </a:ln>
        </p:spPr>
        <p:txBody>
          <a:bodyPr wrap="square" rtlCol="0">
            <a:spAutoFit/>
          </a:bodyPr>
          <a:lstStyle/>
          <a:p>
            <a:pPr>
              <a:tabLst>
                <a:tab pos="263525" algn="l"/>
              </a:tabLst>
            </a:pPr>
            <a:r>
              <a:rPr lang="id-ID" b="1">
                <a:solidFill>
                  <a:srgbClr val="FFFF00"/>
                </a:solidFill>
                <a:latin typeface="Arial Narrow" panose="020B0606020202030204" pitchFamily="34" charset="0"/>
              </a:rPr>
              <a:t>5. 	P</a:t>
            </a:r>
            <a:r>
              <a:rPr lang="en-US" b="1">
                <a:solidFill>
                  <a:srgbClr val="FFFF00"/>
                </a:solidFill>
                <a:latin typeface="Arial Narrow" panose="020B0606020202030204" pitchFamily="34" charset="0"/>
              </a:rPr>
              <a:t>ercepatan SPBE</a:t>
            </a:r>
          </a:p>
        </p:txBody>
      </p:sp>
      <p:sp>
        <p:nvSpPr>
          <p:cNvPr id="59" name="TextBox 9">
            <a:extLst>
              <a:ext uri="{FF2B5EF4-FFF2-40B4-BE49-F238E27FC236}">
                <a16:creationId xmlns:a16="http://schemas.microsoft.com/office/drawing/2014/main" id="{C92B38DE-4755-4774-ADE1-D8395A22D4FE}"/>
              </a:ext>
            </a:extLst>
          </p:cNvPr>
          <p:cNvSpPr txBox="1"/>
          <p:nvPr/>
        </p:nvSpPr>
        <p:spPr>
          <a:xfrm>
            <a:off x="2121602" y="6250422"/>
            <a:ext cx="3446077" cy="400110"/>
          </a:xfrm>
          <a:prstGeom prst="rect">
            <a:avLst/>
          </a:prstGeom>
          <a:solidFill>
            <a:schemeClr val="accent3">
              <a:lumMod val="75000"/>
            </a:schemeClr>
          </a:solidFill>
          <a:ln>
            <a:solidFill>
              <a:schemeClr val="tx1"/>
            </a:solidFill>
          </a:ln>
        </p:spPr>
        <p:txBody>
          <a:bodyPr wrap="square" rtlCol="0">
            <a:spAutoFit/>
          </a:bodyPr>
          <a:lstStyle/>
          <a:p>
            <a:pPr marL="263525" indent="-263525">
              <a:tabLst>
                <a:tab pos="263525" algn="l"/>
              </a:tabLst>
            </a:pPr>
            <a:r>
              <a:rPr lang="id-ID" b="1">
                <a:solidFill>
                  <a:schemeClr val="bg1"/>
                </a:solidFill>
                <a:latin typeface="Arial Narrow" panose="020B0606020202030204" pitchFamily="34" charset="0"/>
              </a:rPr>
              <a:t>6. 	P</a:t>
            </a:r>
            <a:r>
              <a:rPr lang="en-US" b="1">
                <a:solidFill>
                  <a:schemeClr val="bg1"/>
                </a:solidFill>
                <a:latin typeface="Arial Narrow" panose="020B0606020202030204" pitchFamily="34" charset="0"/>
              </a:rPr>
              <a:t>emantauan </a:t>
            </a:r>
            <a:r>
              <a:rPr lang="id-ID" b="1">
                <a:solidFill>
                  <a:schemeClr val="bg1"/>
                </a:solidFill>
                <a:latin typeface="Arial Narrow" panose="020B0606020202030204" pitchFamily="34" charset="0"/>
              </a:rPr>
              <a:t>&amp; E</a:t>
            </a:r>
            <a:r>
              <a:rPr lang="en-US" b="1">
                <a:solidFill>
                  <a:schemeClr val="bg1"/>
                </a:solidFill>
                <a:latin typeface="Arial Narrow" panose="020B0606020202030204" pitchFamily="34" charset="0"/>
              </a:rPr>
              <a:t>valuasi SPBE</a:t>
            </a:r>
          </a:p>
        </p:txBody>
      </p:sp>
      <p:cxnSp>
        <p:nvCxnSpPr>
          <p:cNvPr id="60" name="Straight Connector 11">
            <a:extLst>
              <a:ext uri="{FF2B5EF4-FFF2-40B4-BE49-F238E27FC236}">
                <a16:creationId xmlns:a16="http://schemas.microsoft.com/office/drawing/2014/main" id="{232C00AA-0908-498B-8569-DE9FBBDC5443}"/>
              </a:ext>
            </a:extLst>
          </p:cNvPr>
          <p:cNvCxnSpPr>
            <a:cxnSpLocks/>
            <a:stCxn id="48" idx="3"/>
            <a:endCxn id="50" idx="1"/>
          </p:cNvCxnSpPr>
          <p:nvPr/>
        </p:nvCxnSpPr>
        <p:spPr>
          <a:xfrm flipV="1">
            <a:off x="1534161" y="1602135"/>
            <a:ext cx="587441" cy="2368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12">
            <a:extLst>
              <a:ext uri="{FF2B5EF4-FFF2-40B4-BE49-F238E27FC236}">
                <a16:creationId xmlns:a16="http://schemas.microsoft.com/office/drawing/2014/main" id="{D5D6AFDA-3CC0-4C56-9EB3-D1ED24995489}"/>
              </a:ext>
            </a:extLst>
          </p:cNvPr>
          <p:cNvCxnSpPr>
            <a:cxnSpLocks/>
            <a:stCxn id="48" idx="3"/>
            <a:endCxn id="51" idx="1"/>
          </p:cNvCxnSpPr>
          <p:nvPr/>
        </p:nvCxnSpPr>
        <p:spPr>
          <a:xfrm flipV="1">
            <a:off x="1534161" y="2903157"/>
            <a:ext cx="587441" cy="10670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15">
            <a:extLst>
              <a:ext uri="{FF2B5EF4-FFF2-40B4-BE49-F238E27FC236}">
                <a16:creationId xmlns:a16="http://schemas.microsoft.com/office/drawing/2014/main" id="{CFF652BC-00FB-4C4C-99EF-575E164686D9}"/>
              </a:ext>
            </a:extLst>
          </p:cNvPr>
          <p:cNvCxnSpPr>
            <a:cxnSpLocks/>
            <a:stCxn id="48" idx="3"/>
            <a:endCxn id="54" idx="1"/>
          </p:cNvCxnSpPr>
          <p:nvPr/>
        </p:nvCxnSpPr>
        <p:spPr>
          <a:xfrm>
            <a:off x="1534161" y="3970213"/>
            <a:ext cx="587441" cy="89762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18">
            <a:extLst>
              <a:ext uri="{FF2B5EF4-FFF2-40B4-BE49-F238E27FC236}">
                <a16:creationId xmlns:a16="http://schemas.microsoft.com/office/drawing/2014/main" id="{EFCFB27B-7C70-4A18-B74B-F5B611C6164C}"/>
              </a:ext>
            </a:extLst>
          </p:cNvPr>
          <p:cNvCxnSpPr>
            <a:cxnSpLocks/>
            <a:stCxn id="48" idx="3"/>
            <a:endCxn id="55" idx="1"/>
          </p:cNvCxnSpPr>
          <p:nvPr/>
        </p:nvCxnSpPr>
        <p:spPr>
          <a:xfrm>
            <a:off x="1534161" y="3970213"/>
            <a:ext cx="587441" cy="184723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21">
            <a:extLst>
              <a:ext uri="{FF2B5EF4-FFF2-40B4-BE49-F238E27FC236}">
                <a16:creationId xmlns:a16="http://schemas.microsoft.com/office/drawing/2014/main" id="{7866F170-CDCF-425E-BA52-3850771F6B59}"/>
              </a:ext>
            </a:extLst>
          </p:cNvPr>
          <p:cNvCxnSpPr>
            <a:cxnSpLocks/>
            <a:stCxn id="48" idx="3"/>
            <a:endCxn id="59" idx="1"/>
          </p:cNvCxnSpPr>
          <p:nvPr/>
        </p:nvCxnSpPr>
        <p:spPr>
          <a:xfrm>
            <a:off x="1534161" y="3970213"/>
            <a:ext cx="587441" cy="248026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24">
            <a:extLst>
              <a:ext uri="{FF2B5EF4-FFF2-40B4-BE49-F238E27FC236}">
                <a16:creationId xmlns:a16="http://schemas.microsoft.com/office/drawing/2014/main" id="{6B621029-E4E5-4866-BDA8-22121AB7DAB1}"/>
              </a:ext>
            </a:extLst>
          </p:cNvPr>
          <p:cNvCxnSpPr>
            <a:cxnSpLocks/>
            <a:stCxn id="48" idx="3"/>
            <a:endCxn id="52" idx="1"/>
          </p:cNvCxnSpPr>
          <p:nvPr/>
        </p:nvCxnSpPr>
        <p:spPr>
          <a:xfrm flipV="1">
            <a:off x="1534161" y="3969582"/>
            <a:ext cx="587441" cy="63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41">
            <a:extLst>
              <a:ext uri="{FF2B5EF4-FFF2-40B4-BE49-F238E27FC236}">
                <a16:creationId xmlns:a16="http://schemas.microsoft.com/office/drawing/2014/main" id="{1933729C-A326-408E-A5F5-74F695C7BACF}"/>
              </a:ext>
            </a:extLst>
          </p:cNvPr>
          <p:cNvCxnSpPr>
            <a:cxnSpLocks/>
            <a:stCxn id="50" idx="3"/>
          </p:cNvCxnSpPr>
          <p:nvPr/>
        </p:nvCxnSpPr>
        <p:spPr>
          <a:xfrm>
            <a:off x="5567680" y="1602135"/>
            <a:ext cx="396000" cy="314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TextBox 122">
            <a:extLst>
              <a:ext uri="{FF2B5EF4-FFF2-40B4-BE49-F238E27FC236}">
                <a16:creationId xmlns:a16="http://schemas.microsoft.com/office/drawing/2014/main" id="{84FD57E9-ACB6-4384-9B9E-E4EB072BD76D}"/>
              </a:ext>
            </a:extLst>
          </p:cNvPr>
          <p:cNvSpPr txBox="1"/>
          <p:nvPr/>
        </p:nvSpPr>
        <p:spPr>
          <a:xfrm>
            <a:off x="8899835" y="2753256"/>
            <a:ext cx="3157635" cy="584775"/>
          </a:xfrm>
          <a:prstGeom prst="rect">
            <a:avLst/>
          </a:prstGeom>
          <a:solidFill>
            <a:srgbClr val="FFFF00"/>
          </a:solidFill>
          <a:ln>
            <a:solidFill>
              <a:schemeClr val="tx1"/>
            </a:solidFill>
          </a:ln>
        </p:spPr>
        <p:txBody>
          <a:bodyPr wrap="square" rtlCol="0">
            <a:spAutoFit/>
          </a:bodyPr>
          <a:lstStyle/>
          <a:p>
            <a:pPr marL="263525" indent="-263525">
              <a:tabLst>
                <a:tab pos="263525" algn="l"/>
              </a:tabLst>
            </a:pPr>
            <a:r>
              <a:rPr lang="en-US" sz="1600" b="1">
                <a:latin typeface="Arial Narrow" panose="020B0606020202030204" pitchFamily="34" charset="0"/>
              </a:rPr>
              <a:t>a. </a:t>
            </a:r>
            <a:r>
              <a:rPr lang="id-ID" sz="1600" b="1">
                <a:latin typeface="Arial Narrow" panose="020B0606020202030204" pitchFamily="34" charset="0"/>
              </a:rPr>
              <a:t>	</a:t>
            </a:r>
            <a:r>
              <a:rPr lang="id-ID" sz="1600" b="1">
                <a:solidFill>
                  <a:srgbClr val="C00000"/>
                </a:solidFill>
                <a:latin typeface="Arial Narrow" panose="020B0606020202030204" pitchFamily="34" charset="0"/>
              </a:rPr>
              <a:t>L</a:t>
            </a:r>
            <a:r>
              <a:rPr lang="en-US" sz="1600" b="1">
                <a:solidFill>
                  <a:srgbClr val="C00000"/>
                </a:solidFill>
                <a:highlight>
                  <a:srgbClr val="FFFF00"/>
                </a:highlight>
                <a:latin typeface="Arial Narrow" panose="020B0606020202030204" pitchFamily="34" charset="0"/>
              </a:rPr>
              <a:t>ayanan administrasi </a:t>
            </a:r>
            <a:r>
              <a:rPr lang="en-US" sz="1600" b="1">
                <a:solidFill>
                  <a:srgbClr val="C00000"/>
                </a:solidFill>
                <a:latin typeface="Arial Narrow" panose="020B0606020202030204" pitchFamily="34" charset="0"/>
              </a:rPr>
              <a:t>pemerintahan</a:t>
            </a:r>
            <a:r>
              <a:rPr lang="en-US" sz="1600" b="1">
                <a:latin typeface="Arial Narrow" panose="020B0606020202030204" pitchFamily="34" charset="0"/>
              </a:rPr>
              <a:t> berbasis</a:t>
            </a:r>
            <a:r>
              <a:rPr lang="id-ID" sz="1600" b="1">
                <a:latin typeface="Arial Narrow" panose="020B0606020202030204" pitchFamily="34" charset="0"/>
              </a:rPr>
              <a:t> </a:t>
            </a:r>
            <a:r>
              <a:rPr lang="en-US" sz="1600" b="1">
                <a:latin typeface="Arial Narrow" panose="020B0606020202030204" pitchFamily="34" charset="0"/>
              </a:rPr>
              <a:t>elektronik</a:t>
            </a:r>
          </a:p>
        </p:txBody>
      </p:sp>
      <p:sp>
        <p:nvSpPr>
          <p:cNvPr id="71" name="TextBox 123">
            <a:extLst>
              <a:ext uri="{FF2B5EF4-FFF2-40B4-BE49-F238E27FC236}">
                <a16:creationId xmlns:a16="http://schemas.microsoft.com/office/drawing/2014/main" id="{4C102415-8A36-4A26-8A99-1199BEBDB874}"/>
              </a:ext>
            </a:extLst>
          </p:cNvPr>
          <p:cNvSpPr txBox="1"/>
          <p:nvPr/>
        </p:nvSpPr>
        <p:spPr>
          <a:xfrm>
            <a:off x="8899835" y="3456801"/>
            <a:ext cx="3157635" cy="584775"/>
          </a:xfrm>
          <a:prstGeom prst="rect">
            <a:avLst/>
          </a:prstGeom>
          <a:solidFill>
            <a:schemeClr val="accent1">
              <a:lumMod val="20000"/>
              <a:lumOff val="80000"/>
            </a:schemeClr>
          </a:solidFill>
          <a:ln>
            <a:solidFill>
              <a:schemeClr val="tx1"/>
            </a:solidFill>
          </a:ln>
        </p:spPr>
        <p:txBody>
          <a:bodyPr wrap="square" rtlCol="0">
            <a:spAutoFit/>
          </a:bodyPr>
          <a:lstStyle/>
          <a:p>
            <a:pPr marL="263525" indent="-263525">
              <a:tabLst>
                <a:tab pos="263525" algn="l"/>
              </a:tabLst>
            </a:pPr>
            <a:r>
              <a:rPr lang="en-US" sz="1600" b="1">
                <a:latin typeface="Arial Narrow" panose="020B0606020202030204" pitchFamily="34" charset="0"/>
              </a:rPr>
              <a:t>b. </a:t>
            </a:r>
            <a:r>
              <a:rPr lang="id-ID" sz="1600" b="1">
                <a:solidFill>
                  <a:srgbClr val="C00000"/>
                </a:solidFill>
                <a:latin typeface="Arial Narrow" panose="020B0606020202030204" pitchFamily="34" charset="0"/>
              </a:rPr>
              <a:t>	L</a:t>
            </a:r>
            <a:r>
              <a:rPr lang="en-US" sz="1600" b="1">
                <a:solidFill>
                  <a:srgbClr val="C00000"/>
                </a:solidFill>
                <a:latin typeface="Arial Narrow" panose="020B0606020202030204" pitchFamily="34" charset="0"/>
              </a:rPr>
              <a:t>ayanan publik </a:t>
            </a:r>
            <a:r>
              <a:rPr lang="en-US" sz="1600" b="1">
                <a:latin typeface="Arial Narrow" panose="020B0606020202030204" pitchFamily="34" charset="0"/>
              </a:rPr>
              <a:t>berbasis elektronik.</a:t>
            </a:r>
          </a:p>
        </p:txBody>
      </p:sp>
      <p:cxnSp>
        <p:nvCxnSpPr>
          <p:cNvPr id="72" name="Straight Connector 125">
            <a:extLst>
              <a:ext uri="{FF2B5EF4-FFF2-40B4-BE49-F238E27FC236}">
                <a16:creationId xmlns:a16="http://schemas.microsoft.com/office/drawing/2014/main" id="{30B4CAE5-74CA-4412-ADC3-A10D08E62093}"/>
              </a:ext>
            </a:extLst>
          </p:cNvPr>
          <p:cNvCxnSpPr>
            <a:cxnSpLocks/>
            <a:stCxn id="74" idx="3"/>
            <a:endCxn id="70" idx="1"/>
          </p:cNvCxnSpPr>
          <p:nvPr/>
        </p:nvCxnSpPr>
        <p:spPr>
          <a:xfrm flipV="1">
            <a:off x="7789105" y="3045644"/>
            <a:ext cx="1110730" cy="29480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128">
            <a:extLst>
              <a:ext uri="{FF2B5EF4-FFF2-40B4-BE49-F238E27FC236}">
                <a16:creationId xmlns:a16="http://schemas.microsoft.com/office/drawing/2014/main" id="{D0C9E083-5625-48F4-8CEF-17F5F019EE27}"/>
              </a:ext>
            </a:extLst>
          </p:cNvPr>
          <p:cNvCxnSpPr>
            <a:cxnSpLocks/>
            <a:stCxn id="74" idx="3"/>
            <a:endCxn id="71" idx="1"/>
          </p:cNvCxnSpPr>
          <p:nvPr/>
        </p:nvCxnSpPr>
        <p:spPr>
          <a:xfrm>
            <a:off x="7789105" y="3340453"/>
            <a:ext cx="1110730" cy="40873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Arrow: Pentagon 131">
            <a:extLst>
              <a:ext uri="{FF2B5EF4-FFF2-40B4-BE49-F238E27FC236}">
                <a16:creationId xmlns:a16="http://schemas.microsoft.com/office/drawing/2014/main" id="{D7655455-C0CD-4C6D-AB7C-866DC7FC87F8}"/>
              </a:ext>
            </a:extLst>
          </p:cNvPr>
          <p:cNvSpPr/>
          <p:nvPr/>
        </p:nvSpPr>
        <p:spPr>
          <a:xfrm>
            <a:off x="6234627" y="3200400"/>
            <a:ext cx="1554478" cy="280105"/>
          </a:xfrm>
          <a:prstGeom prst="homePlate">
            <a:avLst/>
          </a:prstGeom>
          <a:solidFill>
            <a:srgbClr val="FFFF00"/>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600" b="1">
                <a:solidFill>
                  <a:srgbClr val="C00000"/>
                </a:solidFill>
                <a:latin typeface="Arial Narrow" panose="020B0606020202030204" pitchFamily="34" charset="0"/>
              </a:rPr>
              <a:t>Layanan SPBE</a:t>
            </a:r>
            <a:endParaRPr lang="en-US" sz="1600" b="1">
              <a:solidFill>
                <a:srgbClr val="C00000"/>
              </a:solidFill>
              <a:latin typeface="Arial Narrow" panose="020B0606020202030204" pitchFamily="34" charset="0"/>
            </a:endParaRPr>
          </a:p>
        </p:txBody>
      </p:sp>
      <p:sp>
        <p:nvSpPr>
          <p:cNvPr id="75" name="TextBox 136">
            <a:extLst>
              <a:ext uri="{FF2B5EF4-FFF2-40B4-BE49-F238E27FC236}">
                <a16:creationId xmlns:a16="http://schemas.microsoft.com/office/drawing/2014/main" id="{1646B095-D683-49E0-9D55-A7B44B0F2139}"/>
              </a:ext>
            </a:extLst>
          </p:cNvPr>
          <p:cNvSpPr txBox="1"/>
          <p:nvPr/>
        </p:nvSpPr>
        <p:spPr>
          <a:xfrm>
            <a:off x="8899835" y="656809"/>
            <a:ext cx="3157635" cy="1908215"/>
          </a:xfrm>
          <a:prstGeom prst="rect">
            <a:avLst/>
          </a:prstGeom>
          <a:solidFill>
            <a:srgbClr val="FFFF00"/>
          </a:solidFill>
          <a:ln>
            <a:solidFill>
              <a:schemeClr val="tx1"/>
            </a:solidFill>
          </a:ln>
        </p:spPr>
        <p:txBody>
          <a:bodyPr wrap="square" rtlCol="0">
            <a:spAutoFit/>
          </a:bodyPr>
          <a:lstStyle/>
          <a:p>
            <a:r>
              <a:rPr lang="id-ID" sz="1400" b="1">
                <a:latin typeface="Arial Narrow" panose="020B0606020202030204" pitchFamily="34" charset="0"/>
              </a:rPr>
              <a:t>Pasl 43 (1):</a:t>
            </a:r>
          </a:p>
          <a:p>
            <a:r>
              <a:rPr lang="id-ID" sz="1400" b="1">
                <a:latin typeface="Arial Narrow" panose="020B0606020202030204" pitchFamily="34" charset="0"/>
              </a:rPr>
              <a:t>Bidang </a:t>
            </a:r>
            <a:r>
              <a:rPr lang="en-US" sz="1400" b="1">
                <a:latin typeface="Arial Narrow" panose="020B0606020202030204" pitchFamily="34" charset="0"/>
              </a:rPr>
              <a:t>perencanaan, penganggaran, keuangan,</a:t>
            </a:r>
            <a:r>
              <a:rPr lang="id-ID" sz="1400" b="1">
                <a:latin typeface="Arial Narrow" panose="020B0606020202030204" pitchFamily="34" charset="0"/>
              </a:rPr>
              <a:t> </a:t>
            </a:r>
            <a:r>
              <a:rPr lang="en-US" sz="1400" b="1">
                <a:latin typeface="Arial Narrow" panose="020B0606020202030204" pitchFamily="34" charset="0"/>
              </a:rPr>
              <a:t>pengadaan barang dan jasa, kepegawaian, </a:t>
            </a:r>
            <a:r>
              <a:rPr lang="en-US" b="1" u="sng">
                <a:solidFill>
                  <a:srgbClr val="C00000"/>
                </a:solidFill>
                <a:highlight>
                  <a:srgbClr val="FFFF00"/>
                </a:highlight>
                <a:latin typeface="Arial Narrow" panose="020B0606020202030204" pitchFamily="34" charset="0"/>
              </a:rPr>
              <a:t>kearsipan</a:t>
            </a:r>
            <a:r>
              <a:rPr lang="en-US" sz="1400" b="1">
                <a:latin typeface="Arial Narrow" panose="020B0606020202030204" pitchFamily="34" charset="0"/>
              </a:rPr>
              <a:t>,</a:t>
            </a:r>
            <a:r>
              <a:rPr lang="id-ID" sz="1400" b="1">
                <a:latin typeface="Arial Narrow" panose="020B0606020202030204" pitchFamily="34" charset="0"/>
              </a:rPr>
              <a:t> </a:t>
            </a:r>
            <a:r>
              <a:rPr lang="sv-SE" sz="1400" b="1">
                <a:latin typeface="Arial Narrow" panose="020B0606020202030204" pitchFamily="34" charset="0"/>
              </a:rPr>
              <a:t>pengelolaan barang milik negara, pengawasan,</a:t>
            </a:r>
            <a:r>
              <a:rPr lang="id-ID" sz="1400" b="1">
                <a:latin typeface="Arial Narrow" panose="020B0606020202030204" pitchFamily="34" charset="0"/>
              </a:rPr>
              <a:t> </a:t>
            </a:r>
            <a:r>
              <a:rPr lang="fi-FI" sz="1400" b="1">
                <a:latin typeface="Arial Narrow" panose="020B0606020202030204" pitchFamily="34" charset="0"/>
              </a:rPr>
              <a:t>akuntabilitas kinerja, dan layanan lain sesuai</a:t>
            </a:r>
            <a:r>
              <a:rPr lang="id-ID" sz="1400" b="1">
                <a:latin typeface="Arial Narrow" panose="020B0606020202030204" pitchFamily="34" charset="0"/>
              </a:rPr>
              <a:t> </a:t>
            </a:r>
            <a:r>
              <a:rPr lang="sv-SE" sz="1400" b="1">
                <a:latin typeface="Arial Narrow" panose="020B0606020202030204" pitchFamily="34" charset="0"/>
              </a:rPr>
              <a:t>dengan kebutuhan internal birokrasi pemerintahan.</a:t>
            </a:r>
            <a:endParaRPr lang="en-US" sz="1400" b="1">
              <a:latin typeface="Arial Narrow" panose="020B0606020202030204" pitchFamily="34" charset="0"/>
            </a:endParaRPr>
          </a:p>
        </p:txBody>
      </p:sp>
      <p:cxnSp>
        <p:nvCxnSpPr>
          <p:cNvPr id="95" name="Straight Connector 125">
            <a:extLst>
              <a:ext uri="{FF2B5EF4-FFF2-40B4-BE49-F238E27FC236}">
                <a16:creationId xmlns:a16="http://schemas.microsoft.com/office/drawing/2014/main" id="{D183D953-6DBD-4BC7-B21A-83E9EC173A8E}"/>
              </a:ext>
            </a:extLst>
          </p:cNvPr>
          <p:cNvCxnSpPr>
            <a:cxnSpLocks/>
            <a:stCxn id="70" idx="0"/>
            <a:endCxn id="75" idx="2"/>
          </p:cNvCxnSpPr>
          <p:nvPr/>
        </p:nvCxnSpPr>
        <p:spPr>
          <a:xfrm flipV="1">
            <a:off x="10478653" y="2565024"/>
            <a:ext cx="0" cy="18823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59">
            <a:extLst>
              <a:ext uri="{FF2B5EF4-FFF2-40B4-BE49-F238E27FC236}">
                <a16:creationId xmlns:a16="http://schemas.microsoft.com/office/drawing/2014/main" id="{5FEF204D-5F6D-4E1B-97B5-DD4455DD85B2}"/>
              </a:ext>
            </a:extLst>
          </p:cNvPr>
          <p:cNvSpPr txBox="1"/>
          <p:nvPr/>
        </p:nvSpPr>
        <p:spPr>
          <a:xfrm>
            <a:off x="8899835" y="4232264"/>
            <a:ext cx="3157634" cy="2431435"/>
          </a:xfrm>
          <a:prstGeom prst="rect">
            <a:avLst/>
          </a:prstGeom>
          <a:solidFill>
            <a:srgbClr val="FFFF00"/>
          </a:solidFill>
          <a:ln>
            <a:solidFill>
              <a:schemeClr val="accent1"/>
            </a:solidFill>
          </a:ln>
        </p:spPr>
        <p:txBody>
          <a:bodyPr wrap="square" rtlCol="0">
            <a:spAutoFit/>
          </a:bodyPr>
          <a:lstStyle/>
          <a:p>
            <a:pPr marL="263525" indent="-263525">
              <a:tabLst>
                <a:tab pos="263525" algn="l"/>
              </a:tabLst>
            </a:pPr>
            <a:r>
              <a:rPr lang="en-US" sz="1600" b="1">
                <a:latin typeface="Arial Narrow" panose="020B0606020202030204" pitchFamily="34" charset="0"/>
              </a:rPr>
              <a:t>a.</a:t>
            </a:r>
            <a:r>
              <a:rPr lang="id-ID" sz="1600" b="1">
                <a:latin typeface="Arial Narrow" panose="020B0606020202030204" pitchFamily="34" charset="0"/>
              </a:rPr>
              <a:t>	</a:t>
            </a:r>
            <a:r>
              <a:rPr lang="en-US" sz="1600" b="1">
                <a:latin typeface="Arial Narrow" panose="020B0606020202030204" pitchFamily="34" charset="0"/>
              </a:rPr>
              <a:t>perencanaan;</a:t>
            </a:r>
          </a:p>
          <a:p>
            <a:pPr marL="263525" indent="-263525">
              <a:tabLst>
                <a:tab pos="263525" algn="l"/>
              </a:tabLst>
            </a:pPr>
            <a:r>
              <a:rPr lang="en-US" sz="1600" b="1">
                <a:latin typeface="Arial Narrow" panose="020B0606020202030204" pitchFamily="34" charset="0"/>
              </a:rPr>
              <a:t>b. </a:t>
            </a:r>
            <a:r>
              <a:rPr lang="id-ID" sz="1600" b="1">
                <a:latin typeface="Arial Narrow" panose="020B0606020202030204" pitchFamily="34" charset="0"/>
              </a:rPr>
              <a:t>	</a:t>
            </a:r>
            <a:r>
              <a:rPr lang="en-US" sz="1600" b="1">
                <a:latin typeface="Arial Narrow" panose="020B0606020202030204" pitchFamily="34" charset="0"/>
              </a:rPr>
              <a:t>penganggaran;</a:t>
            </a:r>
          </a:p>
          <a:p>
            <a:pPr marL="263525" indent="-263525">
              <a:tabLst>
                <a:tab pos="263525" algn="l"/>
              </a:tabLst>
            </a:pPr>
            <a:r>
              <a:rPr lang="en-US" sz="1600" b="1">
                <a:latin typeface="Arial Narrow" panose="020B0606020202030204" pitchFamily="34" charset="0"/>
              </a:rPr>
              <a:t>c. </a:t>
            </a:r>
            <a:r>
              <a:rPr lang="id-ID" sz="1600" b="1">
                <a:latin typeface="Arial Narrow" panose="020B0606020202030204" pitchFamily="34" charset="0"/>
              </a:rPr>
              <a:t>	</a:t>
            </a:r>
            <a:r>
              <a:rPr lang="en-US" sz="1600" b="1">
                <a:latin typeface="Arial Narrow" panose="020B0606020202030204" pitchFamily="34" charset="0"/>
              </a:rPr>
              <a:t>pengadaan barang dan jasa pemerintah;</a:t>
            </a:r>
          </a:p>
          <a:p>
            <a:pPr marL="263525" indent="-263525">
              <a:tabLst>
                <a:tab pos="263525" algn="l"/>
              </a:tabLst>
            </a:pPr>
            <a:r>
              <a:rPr lang="en-US" sz="1600" b="1">
                <a:latin typeface="Arial Narrow" panose="020B0606020202030204" pitchFamily="34" charset="0"/>
              </a:rPr>
              <a:t>d. </a:t>
            </a:r>
            <a:r>
              <a:rPr lang="id-ID" sz="1600" b="1">
                <a:latin typeface="Arial Narrow" panose="020B0606020202030204" pitchFamily="34" charset="0"/>
              </a:rPr>
              <a:t>	</a:t>
            </a:r>
            <a:r>
              <a:rPr lang="en-US" sz="1600" b="1">
                <a:latin typeface="Arial Narrow" panose="020B0606020202030204" pitchFamily="34" charset="0"/>
              </a:rPr>
              <a:t>akuntabilitas kinerja;</a:t>
            </a:r>
          </a:p>
          <a:p>
            <a:pPr marL="263525" indent="-263525">
              <a:tabLst>
                <a:tab pos="263525" algn="l"/>
              </a:tabLst>
            </a:pPr>
            <a:r>
              <a:rPr lang="en-US" sz="1600" b="1">
                <a:latin typeface="Arial Narrow" panose="020B0606020202030204" pitchFamily="34" charset="0"/>
              </a:rPr>
              <a:t>e. </a:t>
            </a:r>
            <a:r>
              <a:rPr lang="id-ID" sz="1600" b="1">
                <a:latin typeface="Arial Narrow" panose="020B0606020202030204" pitchFamily="34" charset="0"/>
              </a:rPr>
              <a:t>	</a:t>
            </a:r>
            <a:r>
              <a:rPr lang="en-US" sz="1600" b="1">
                <a:latin typeface="Arial Narrow" panose="020B0606020202030204" pitchFamily="34" charset="0"/>
              </a:rPr>
              <a:t>pemantauan dan evaluasi;</a:t>
            </a:r>
          </a:p>
          <a:p>
            <a:pPr marL="263525" indent="-263525">
              <a:tabLst>
                <a:tab pos="263525" algn="l"/>
              </a:tabLst>
            </a:pPr>
            <a:r>
              <a:rPr lang="en-US" sz="1600" b="1">
                <a:latin typeface="Arial Narrow" panose="020B0606020202030204" pitchFamily="34" charset="0"/>
              </a:rPr>
              <a:t>f. </a:t>
            </a:r>
            <a:r>
              <a:rPr lang="id-ID" sz="1600" b="1">
                <a:latin typeface="Arial Narrow" panose="020B0606020202030204" pitchFamily="34" charset="0"/>
              </a:rPr>
              <a:t>	</a:t>
            </a:r>
            <a:r>
              <a:rPr lang="en-US" b="1">
                <a:solidFill>
                  <a:srgbClr val="C00000"/>
                </a:solidFill>
                <a:highlight>
                  <a:srgbClr val="FFFF00"/>
                </a:highlight>
                <a:latin typeface="Arial Narrow" panose="020B0606020202030204" pitchFamily="34" charset="0"/>
              </a:rPr>
              <a:t>kearsipan</a:t>
            </a:r>
            <a:r>
              <a:rPr lang="en-US" sz="1600" b="1">
                <a:latin typeface="Arial Narrow" panose="020B0606020202030204" pitchFamily="34" charset="0"/>
              </a:rPr>
              <a:t>;</a:t>
            </a:r>
          </a:p>
          <a:p>
            <a:pPr marL="263525" indent="-263525">
              <a:tabLst>
                <a:tab pos="263525" algn="l"/>
              </a:tabLst>
            </a:pPr>
            <a:r>
              <a:rPr lang="en-US" sz="1600" b="1">
                <a:latin typeface="Arial Narrow" panose="020B0606020202030204" pitchFamily="34" charset="0"/>
              </a:rPr>
              <a:t>g. </a:t>
            </a:r>
            <a:r>
              <a:rPr lang="id-ID" sz="1600" b="1">
                <a:latin typeface="Arial Narrow" panose="020B0606020202030204" pitchFamily="34" charset="0"/>
              </a:rPr>
              <a:t>	</a:t>
            </a:r>
            <a:r>
              <a:rPr lang="en-US" sz="1600" b="1">
                <a:latin typeface="Arial Narrow" panose="020B0606020202030204" pitchFamily="34" charset="0"/>
              </a:rPr>
              <a:t>kepegawaian; dan</a:t>
            </a:r>
          </a:p>
          <a:p>
            <a:pPr marL="263525" indent="-263525">
              <a:tabLst>
                <a:tab pos="263525" algn="l"/>
              </a:tabLst>
            </a:pPr>
            <a:r>
              <a:rPr lang="en-US" sz="1600" b="1">
                <a:latin typeface="Arial Narrow" panose="020B0606020202030204" pitchFamily="34" charset="0"/>
              </a:rPr>
              <a:t>h. </a:t>
            </a:r>
            <a:r>
              <a:rPr lang="id-ID" sz="1600" b="1">
                <a:latin typeface="Arial Narrow" panose="020B0606020202030204" pitchFamily="34" charset="0"/>
              </a:rPr>
              <a:t>	</a:t>
            </a:r>
            <a:r>
              <a:rPr lang="en-US" sz="1600" b="1">
                <a:latin typeface="Arial Narrow" panose="020B0606020202030204" pitchFamily="34" charset="0"/>
              </a:rPr>
              <a:t>pengaduan pelayanan publik</a:t>
            </a:r>
          </a:p>
        </p:txBody>
      </p:sp>
      <p:cxnSp>
        <p:nvCxnSpPr>
          <p:cNvPr id="109" name="Straight Connector 41">
            <a:extLst>
              <a:ext uri="{FF2B5EF4-FFF2-40B4-BE49-F238E27FC236}">
                <a16:creationId xmlns:a16="http://schemas.microsoft.com/office/drawing/2014/main" id="{DBE9F9E6-0A79-44DE-8E89-4B2075096D8A}"/>
              </a:ext>
            </a:extLst>
          </p:cNvPr>
          <p:cNvCxnSpPr>
            <a:cxnSpLocks/>
            <a:stCxn id="58" idx="3"/>
          </p:cNvCxnSpPr>
          <p:nvPr/>
        </p:nvCxnSpPr>
        <p:spPr>
          <a:xfrm>
            <a:off x="8629130" y="5067895"/>
            <a:ext cx="288000" cy="157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5" name="Panah: Kanan Bergaris 114">
            <a:extLst>
              <a:ext uri="{FF2B5EF4-FFF2-40B4-BE49-F238E27FC236}">
                <a16:creationId xmlns:a16="http://schemas.microsoft.com/office/drawing/2014/main" id="{82D05656-35B5-427F-8B40-8087C73980A1}"/>
              </a:ext>
            </a:extLst>
          </p:cNvPr>
          <p:cNvSpPr/>
          <p:nvPr/>
        </p:nvSpPr>
        <p:spPr>
          <a:xfrm>
            <a:off x="1146434" y="1344092"/>
            <a:ext cx="587441" cy="539868"/>
          </a:xfrm>
          <a:prstGeom prst="striped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1" name="Panah: Kanan Bergaris 120">
            <a:extLst>
              <a:ext uri="{FF2B5EF4-FFF2-40B4-BE49-F238E27FC236}">
                <a16:creationId xmlns:a16="http://schemas.microsoft.com/office/drawing/2014/main" id="{6F24BA24-CE20-44D6-AEEB-5DD05AEEE693}"/>
              </a:ext>
            </a:extLst>
          </p:cNvPr>
          <p:cNvSpPr/>
          <p:nvPr/>
        </p:nvSpPr>
        <p:spPr>
          <a:xfrm>
            <a:off x="1146434" y="5517179"/>
            <a:ext cx="587441" cy="539868"/>
          </a:xfrm>
          <a:prstGeom prst="striped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882668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rsegi Panjang: Sudut Lengkung 2">
            <a:extLst>
              <a:ext uri="{FF2B5EF4-FFF2-40B4-BE49-F238E27FC236}">
                <a16:creationId xmlns:a16="http://schemas.microsoft.com/office/drawing/2014/main" id="{113024C9-CDDA-48E6-B079-23255162981F}"/>
              </a:ext>
            </a:extLst>
          </p:cNvPr>
          <p:cNvSpPr/>
          <p:nvPr/>
        </p:nvSpPr>
        <p:spPr>
          <a:xfrm>
            <a:off x="1771970" y="345171"/>
            <a:ext cx="4972782" cy="969291"/>
          </a:xfrm>
          <a:prstGeom prst="round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Arial Narrow" panose="020B0606020202030204" pitchFamily="34" charset="0"/>
            </a:endParaRPr>
          </a:p>
        </p:txBody>
      </p:sp>
      <p:sp>
        <p:nvSpPr>
          <p:cNvPr id="2" name="Persegi Panjang: Sudut Lengkung 1">
            <a:extLst>
              <a:ext uri="{FF2B5EF4-FFF2-40B4-BE49-F238E27FC236}">
                <a16:creationId xmlns:a16="http://schemas.microsoft.com/office/drawing/2014/main" id="{2D3F1C75-78DB-4F33-BBBC-DAFA595697EE}"/>
              </a:ext>
            </a:extLst>
          </p:cNvPr>
          <p:cNvSpPr/>
          <p:nvPr/>
        </p:nvSpPr>
        <p:spPr>
          <a:xfrm>
            <a:off x="1768258" y="1808224"/>
            <a:ext cx="4972782" cy="6030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Narrow" panose="020B0606020202030204" pitchFamily="34" charset="0"/>
            </a:endParaRPr>
          </a:p>
        </p:txBody>
      </p:sp>
      <p:sp>
        <p:nvSpPr>
          <p:cNvPr id="5" name="TextBox 119">
            <a:extLst>
              <a:ext uri="{FF2B5EF4-FFF2-40B4-BE49-F238E27FC236}">
                <a16:creationId xmlns:a16="http://schemas.microsoft.com/office/drawing/2014/main" id="{2AC05175-E68F-451A-9055-69B4867E9559}"/>
              </a:ext>
            </a:extLst>
          </p:cNvPr>
          <p:cNvSpPr txBox="1"/>
          <p:nvPr/>
        </p:nvSpPr>
        <p:spPr>
          <a:xfrm>
            <a:off x="1835272" y="1898185"/>
            <a:ext cx="4824911" cy="369332"/>
          </a:xfrm>
          <a:prstGeom prst="rect">
            <a:avLst/>
          </a:prstGeom>
          <a:noFill/>
        </p:spPr>
        <p:txBody>
          <a:bodyPr wrap="none" rtlCol="0">
            <a:spAutoFit/>
          </a:bodyPr>
          <a:lstStyle/>
          <a:p>
            <a:pPr algn="ctr"/>
            <a:r>
              <a:rPr lang="id-ID" b="1">
                <a:solidFill>
                  <a:srgbClr val="002060"/>
                </a:solidFill>
                <a:latin typeface="Arial Narrow" panose="020B0606020202030204" pitchFamily="34" charset="0"/>
              </a:rPr>
              <a:t>PENERAPAN KEARSIPAN BERBASIS ELEKTRONIK</a:t>
            </a:r>
          </a:p>
        </p:txBody>
      </p:sp>
      <p:sp>
        <p:nvSpPr>
          <p:cNvPr id="6" name="Persegi Panjang: Sudut Lengkung 5">
            <a:extLst>
              <a:ext uri="{FF2B5EF4-FFF2-40B4-BE49-F238E27FC236}">
                <a16:creationId xmlns:a16="http://schemas.microsoft.com/office/drawing/2014/main" id="{5C7FA5EE-F7BF-41E0-A4DB-770E92691952}"/>
              </a:ext>
            </a:extLst>
          </p:cNvPr>
          <p:cNvSpPr/>
          <p:nvPr/>
        </p:nvSpPr>
        <p:spPr>
          <a:xfrm>
            <a:off x="2325691" y="2893404"/>
            <a:ext cx="3844074" cy="83099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t>KETERPADUAN PROSES BISNIS</a:t>
            </a:r>
          </a:p>
          <a:p>
            <a:pPr algn="ctr"/>
            <a:r>
              <a:rPr lang="id-ID" b="1"/>
              <a:t>PENGELOLAAN ARSIP</a:t>
            </a:r>
          </a:p>
        </p:txBody>
      </p:sp>
      <p:sp>
        <p:nvSpPr>
          <p:cNvPr id="7" name="TextBox 119">
            <a:extLst>
              <a:ext uri="{FF2B5EF4-FFF2-40B4-BE49-F238E27FC236}">
                <a16:creationId xmlns:a16="http://schemas.microsoft.com/office/drawing/2014/main" id="{37B285B2-58A3-4C30-8C4F-AA80086E5ADC}"/>
              </a:ext>
            </a:extLst>
          </p:cNvPr>
          <p:cNvSpPr txBox="1"/>
          <p:nvPr/>
        </p:nvSpPr>
        <p:spPr>
          <a:xfrm>
            <a:off x="8490937" y="3030867"/>
            <a:ext cx="3127779" cy="369332"/>
          </a:xfrm>
          <a:prstGeom prst="rect">
            <a:avLst/>
          </a:prstGeom>
          <a:noFill/>
        </p:spPr>
        <p:txBody>
          <a:bodyPr wrap="none" rtlCol="0">
            <a:spAutoFit/>
          </a:bodyPr>
          <a:lstStyle/>
          <a:p>
            <a:r>
              <a:rPr lang="id-ID" b="1" i="1">
                <a:solidFill>
                  <a:srgbClr val="002060"/>
                </a:solidFill>
                <a:latin typeface="Arial Narrow" panose="020B0606020202030204" pitchFamily="34" charset="0"/>
              </a:rPr>
              <a:t>&gt;&gt;&gt;  sesuai ketentuan per-UU-an</a:t>
            </a:r>
            <a:endParaRPr lang="en-US" b="1" i="1">
              <a:solidFill>
                <a:srgbClr val="002060"/>
              </a:solidFill>
              <a:latin typeface="Arial Narrow" panose="020B0606020202030204" pitchFamily="34" charset="0"/>
            </a:endParaRPr>
          </a:p>
        </p:txBody>
      </p:sp>
      <p:sp>
        <p:nvSpPr>
          <p:cNvPr id="8" name="Oval 7">
            <a:extLst>
              <a:ext uri="{FF2B5EF4-FFF2-40B4-BE49-F238E27FC236}">
                <a16:creationId xmlns:a16="http://schemas.microsoft.com/office/drawing/2014/main" id="{0C854405-BC8F-4D40-B795-C6E14236E490}"/>
              </a:ext>
            </a:extLst>
          </p:cNvPr>
          <p:cNvSpPr/>
          <p:nvPr/>
        </p:nvSpPr>
        <p:spPr>
          <a:xfrm>
            <a:off x="2418928" y="4318073"/>
            <a:ext cx="3657600" cy="83099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t>INTEGRASI</a:t>
            </a:r>
          </a:p>
          <a:p>
            <a:pPr algn="ctr"/>
            <a:r>
              <a:rPr lang="id-ID" b="1"/>
              <a:t>LAYANAN KEARSIPAN</a:t>
            </a:r>
          </a:p>
        </p:txBody>
      </p:sp>
      <p:sp>
        <p:nvSpPr>
          <p:cNvPr id="9" name="TextBox 119">
            <a:extLst>
              <a:ext uri="{FF2B5EF4-FFF2-40B4-BE49-F238E27FC236}">
                <a16:creationId xmlns:a16="http://schemas.microsoft.com/office/drawing/2014/main" id="{93BB18EC-9891-4B81-AF72-4A7B561A0CF6}"/>
              </a:ext>
            </a:extLst>
          </p:cNvPr>
          <p:cNvSpPr txBox="1"/>
          <p:nvPr/>
        </p:nvSpPr>
        <p:spPr>
          <a:xfrm>
            <a:off x="8490937" y="4444954"/>
            <a:ext cx="3350597" cy="369332"/>
          </a:xfrm>
          <a:prstGeom prst="rect">
            <a:avLst/>
          </a:prstGeom>
          <a:noFill/>
        </p:spPr>
        <p:txBody>
          <a:bodyPr wrap="none" rtlCol="0">
            <a:spAutoFit/>
          </a:bodyPr>
          <a:lstStyle/>
          <a:p>
            <a:r>
              <a:rPr lang="id-ID" b="1" i="1">
                <a:solidFill>
                  <a:srgbClr val="002060"/>
                </a:solidFill>
                <a:latin typeface="Arial Narrow" panose="020B0606020202030204" pitchFamily="34" charset="0"/>
              </a:rPr>
              <a:t> &gt;&gt;&gt;  antar-Instansi Pusat &amp; Pemda</a:t>
            </a:r>
            <a:endParaRPr lang="en-US" b="1" i="1">
              <a:solidFill>
                <a:srgbClr val="002060"/>
              </a:solidFill>
              <a:latin typeface="Arial Narrow" panose="020B0606020202030204" pitchFamily="34" charset="0"/>
            </a:endParaRPr>
          </a:p>
        </p:txBody>
      </p:sp>
      <p:sp>
        <p:nvSpPr>
          <p:cNvPr id="10" name="Panah: Chevron 9">
            <a:extLst>
              <a:ext uri="{FF2B5EF4-FFF2-40B4-BE49-F238E27FC236}">
                <a16:creationId xmlns:a16="http://schemas.microsoft.com/office/drawing/2014/main" id="{1CE6AAA3-85BB-4C80-A454-4FF3FAD1528B}"/>
              </a:ext>
            </a:extLst>
          </p:cNvPr>
          <p:cNvSpPr/>
          <p:nvPr/>
        </p:nvSpPr>
        <p:spPr>
          <a:xfrm rot="5400000">
            <a:off x="4120260" y="2390352"/>
            <a:ext cx="254937" cy="54041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latin typeface="Arial Narrow" panose="020B0606020202030204" pitchFamily="34" charset="0"/>
            </a:endParaRPr>
          </a:p>
        </p:txBody>
      </p:sp>
      <p:sp>
        <p:nvSpPr>
          <p:cNvPr id="11" name="Panah: Chevron 10">
            <a:extLst>
              <a:ext uri="{FF2B5EF4-FFF2-40B4-BE49-F238E27FC236}">
                <a16:creationId xmlns:a16="http://schemas.microsoft.com/office/drawing/2014/main" id="{14EF9EBE-EA93-49BC-96EB-570D1A2D4EA3}"/>
              </a:ext>
            </a:extLst>
          </p:cNvPr>
          <p:cNvSpPr/>
          <p:nvPr/>
        </p:nvSpPr>
        <p:spPr>
          <a:xfrm rot="5400000">
            <a:off x="4120260" y="3756749"/>
            <a:ext cx="254937" cy="54041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2" name="Persegi Panjang: Sudut Lengkung 11">
            <a:extLst>
              <a:ext uri="{FF2B5EF4-FFF2-40B4-BE49-F238E27FC236}">
                <a16:creationId xmlns:a16="http://schemas.microsoft.com/office/drawing/2014/main" id="{CCD36DB2-836C-4738-B0CA-3A114746CD36}"/>
              </a:ext>
            </a:extLst>
          </p:cNvPr>
          <p:cNvSpPr/>
          <p:nvPr/>
        </p:nvSpPr>
        <p:spPr>
          <a:xfrm>
            <a:off x="196342" y="5757170"/>
            <a:ext cx="2531232" cy="830997"/>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a:solidFill>
                  <a:srgbClr val="C00000"/>
                </a:solidFill>
                <a:latin typeface="Arial Narrow" panose="020B0606020202030204" pitchFamily="34" charset="0"/>
                <a:cs typeface="Biome" panose="020B0503030204020804" pitchFamily="34" charset="0"/>
              </a:rPr>
              <a:t>B</a:t>
            </a:r>
            <a:r>
              <a:rPr lang="en-US" sz="1600" b="1">
                <a:solidFill>
                  <a:srgbClr val="C00000"/>
                </a:solidFill>
                <a:latin typeface="Arial Narrow" panose="020B0606020202030204" pitchFamily="34" charset="0"/>
                <a:cs typeface="Biome" panose="020B0503030204020804" pitchFamily="34" charset="0"/>
              </a:rPr>
              <a:t>agi pakai arsip dan informasi kearsipan</a:t>
            </a:r>
            <a:endParaRPr lang="id-ID" sz="1600">
              <a:solidFill>
                <a:srgbClr val="C00000"/>
              </a:solidFill>
              <a:latin typeface="Arial Narrow" panose="020B0606020202030204" pitchFamily="34" charset="0"/>
              <a:cs typeface="Biome" panose="020B0503030204020804" pitchFamily="34" charset="0"/>
            </a:endParaRPr>
          </a:p>
        </p:txBody>
      </p:sp>
      <p:sp>
        <p:nvSpPr>
          <p:cNvPr id="13" name="TextBox 119">
            <a:extLst>
              <a:ext uri="{FF2B5EF4-FFF2-40B4-BE49-F238E27FC236}">
                <a16:creationId xmlns:a16="http://schemas.microsoft.com/office/drawing/2014/main" id="{0BC783C7-D7D6-4992-9707-342E5BA32823}"/>
              </a:ext>
            </a:extLst>
          </p:cNvPr>
          <p:cNvSpPr txBox="1"/>
          <p:nvPr/>
        </p:nvSpPr>
        <p:spPr>
          <a:xfrm>
            <a:off x="8490937" y="5723041"/>
            <a:ext cx="3461815" cy="923330"/>
          </a:xfrm>
          <a:prstGeom prst="rect">
            <a:avLst/>
          </a:prstGeom>
          <a:noFill/>
        </p:spPr>
        <p:txBody>
          <a:bodyPr wrap="square" rtlCol="0">
            <a:spAutoFit/>
          </a:bodyPr>
          <a:lstStyle/>
          <a:p>
            <a:pPr marL="447675" indent="-447675"/>
            <a:r>
              <a:rPr lang="id-ID" b="1">
                <a:solidFill>
                  <a:srgbClr val="002060"/>
                </a:solidFill>
                <a:latin typeface="Arial Narrow" panose="020B0606020202030204" pitchFamily="34" charset="0"/>
              </a:rPr>
              <a:t>&gt;&gt;&gt;  </a:t>
            </a:r>
            <a:r>
              <a:rPr lang="en-US" b="1" i="1">
                <a:solidFill>
                  <a:srgbClr val="002060"/>
                </a:solidFill>
                <a:latin typeface="Arial Narrow" panose="020B0606020202030204" pitchFamily="34" charset="0"/>
              </a:rPr>
              <a:t>dalam</a:t>
            </a:r>
            <a:r>
              <a:rPr lang="id-ID" b="1" i="1">
                <a:solidFill>
                  <a:srgbClr val="002060"/>
                </a:solidFill>
                <a:latin typeface="Arial Narrow" panose="020B0606020202030204" pitchFamily="34" charset="0"/>
              </a:rPr>
              <a:t> </a:t>
            </a:r>
            <a:r>
              <a:rPr lang="sv-SE" b="1" i="1">
                <a:solidFill>
                  <a:srgbClr val="002060"/>
                </a:solidFill>
                <a:latin typeface="Arial Narrow" panose="020B0606020202030204" pitchFamily="34" charset="0"/>
              </a:rPr>
              <a:t>Instansi Pusat, dalam </a:t>
            </a:r>
            <a:r>
              <a:rPr lang="id-ID" b="1" i="1">
                <a:solidFill>
                  <a:srgbClr val="002060"/>
                </a:solidFill>
                <a:latin typeface="Arial Narrow" panose="020B0606020202030204" pitchFamily="34" charset="0"/>
              </a:rPr>
              <a:t>Pemda</a:t>
            </a:r>
            <a:r>
              <a:rPr lang="sv-SE" b="1" i="1">
                <a:solidFill>
                  <a:srgbClr val="002060"/>
                </a:solidFill>
                <a:latin typeface="Arial Narrow" panose="020B0606020202030204" pitchFamily="34" charset="0"/>
              </a:rPr>
              <a:t>,</a:t>
            </a:r>
            <a:r>
              <a:rPr lang="id-ID" b="1" i="1">
                <a:solidFill>
                  <a:srgbClr val="002060"/>
                </a:solidFill>
                <a:latin typeface="Arial Narrow" panose="020B0606020202030204" pitchFamily="34" charset="0"/>
              </a:rPr>
              <a:t> </a:t>
            </a:r>
            <a:r>
              <a:rPr lang="sv-SE" b="1" i="1">
                <a:solidFill>
                  <a:srgbClr val="002060"/>
                </a:solidFill>
                <a:latin typeface="Arial Narrow" panose="020B0606020202030204" pitchFamily="34" charset="0"/>
              </a:rPr>
              <a:t>dan/atau antar</a:t>
            </a:r>
            <a:r>
              <a:rPr lang="id-ID" b="1" i="1">
                <a:solidFill>
                  <a:srgbClr val="002060"/>
                </a:solidFill>
                <a:latin typeface="Arial Narrow" panose="020B0606020202030204" pitchFamily="34" charset="0"/>
              </a:rPr>
              <a:t>-</a:t>
            </a:r>
            <a:r>
              <a:rPr lang="sv-SE" b="1" i="1">
                <a:solidFill>
                  <a:srgbClr val="002060"/>
                </a:solidFill>
                <a:latin typeface="Arial Narrow" panose="020B0606020202030204" pitchFamily="34" charset="0"/>
              </a:rPr>
              <a:t>Instansi </a:t>
            </a:r>
            <a:r>
              <a:rPr lang="id-ID" b="1" i="1">
                <a:solidFill>
                  <a:srgbClr val="002060"/>
                </a:solidFill>
                <a:latin typeface="Arial Narrow" panose="020B0606020202030204" pitchFamily="34" charset="0"/>
              </a:rPr>
              <a:t>P</a:t>
            </a:r>
            <a:r>
              <a:rPr lang="sv-SE" b="1" i="1">
                <a:solidFill>
                  <a:srgbClr val="002060"/>
                </a:solidFill>
                <a:latin typeface="Arial Narrow" panose="020B0606020202030204" pitchFamily="34" charset="0"/>
              </a:rPr>
              <a:t>usat dan Pemd</a:t>
            </a:r>
            <a:r>
              <a:rPr lang="id-ID" b="1" i="1">
                <a:solidFill>
                  <a:srgbClr val="002060"/>
                </a:solidFill>
                <a:latin typeface="Arial Narrow" panose="020B0606020202030204" pitchFamily="34" charset="0"/>
              </a:rPr>
              <a:t>a</a:t>
            </a:r>
            <a:endParaRPr lang="en-US" b="1" i="1">
              <a:solidFill>
                <a:srgbClr val="002060"/>
              </a:solidFill>
              <a:latin typeface="Arial Narrow" panose="020B0606020202030204" pitchFamily="34" charset="0"/>
            </a:endParaRPr>
          </a:p>
        </p:txBody>
      </p:sp>
      <p:sp>
        <p:nvSpPr>
          <p:cNvPr id="15" name="TextBox 119">
            <a:extLst>
              <a:ext uri="{FF2B5EF4-FFF2-40B4-BE49-F238E27FC236}">
                <a16:creationId xmlns:a16="http://schemas.microsoft.com/office/drawing/2014/main" id="{F2658E36-9CDE-4A81-BE59-FBDF55E2354F}"/>
              </a:ext>
            </a:extLst>
          </p:cNvPr>
          <p:cNvSpPr txBox="1"/>
          <p:nvPr/>
        </p:nvSpPr>
        <p:spPr>
          <a:xfrm>
            <a:off x="8490937" y="1872373"/>
            <a:ext cx="3214341" cy="369332"/>
          </a:xfrm>
          <a:prstGeom prst="rect">
            <a:avLst/>
          </a:prstGeom>
          <a:noFill/>
        </p:spPr>
        <p:txBody>
          <a:bodyPr wrap="none" rtlCol="0">
            <a:spAutoFit/>
          </a:bodyPr>
          <a:lstStyle/>
          <a:p>
            <a:r>
              <a:rPr lang="id-ID" b="1" i="1">
                <a:solidFill>
                  <a:srgbClr val="002060"/>
                </a:solidFill>
                <a:latin typeface="Arial Narrow" panose="020B0606020202030204" pitchFamily="34" charset="0"/>
                <a:sym typeface="Wingdings" panose="05000000000000000000" pitchFamily="2" charset="2"/>
              </a:rPr>
              <a:t>&gt;&gt;&gt;  </a:t>
            </a:r>
            <a:r>
              <a:rPr lang="id-ID" b="1" i="1">
                <a:solidFill>
                  <a:srgbClr val="002060"/>
                </a:solidFill>
                <a:latin typeface="Arial Narrow" panose="020B0606020202030204" pitchFamily="34" charset="0"/>
              </a:rPr>
              <a:t>oleh Instansi Pusat &amp; Pemda</a:t>
            </a:r>
            <a:endParaRPr lang="en-US" b="1" i="1">
              <a:solidFill>
                <a:srgbClr val="002060"/>
              </a:solidFill>
              <a:latin typeface="Arial Narrow" panose="020B0606020202030204" pitchFamily="34" charset="0"/>
            </a:endParaRPr>
          </a:p>
        </p:txBody>
      </p:sp>
      <p:cxnSp>
        <p:nvCxnSpPr>
          <p:cNvPr id="17" name="Konektor Lurus 16">
            <a:extLst>
              <a:ext uri="{FF2B5EF4-FFF2-40B4-BE49-F238E27FC236}">
                <a16:creationId xmlns:a16="http://schemas.microsoft.com/office/drawing/2014/main" id="{7C1EEA32-4875-444B-95DB-3AA98BE8B2DD}"/>
              </a:ext>
            </a:extLst>
          </p:cNvPr>
          <p:cNvCxnSpPr>
            <a:stCxn id="12" idx="0"/>
            <a:endCxn id="8" idx="4"/>
          </p:cNvCxnSpPr>
          <p:nvPr/>
        </p:nvCxnSpPr>
        <p:spPr>
          <a:xfrm flipV="1">
            <a:off x="1461958" y="5149071"/>
            <a:ext cx="2785770" cy="60809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Persegi Panjang: Sudut Lengkung 17">
            <a:extLst>
              <a:ext uri="{FF2B5EF4-FFF2-40B4-BE49-F238E27FC236}">
                <a16:creationId xmlns:a16="http://schemas.microsoft.com/office/drawing/2014/main" id="{1EB6A2ED-E422-4612-9CD8-A45849D0BBFF}"/>
              </a:ext>
            </a:extLst>
          </p:cNvPr>
          <p:cNvSpPr/>
          <p:nvPr/>
        </p:nvSpPr>
        <p:spPr>
          <a:xfrm>
            <a:off x="2982112" y="5773343"/>
            <a:ext cx="2531232" cy="830997"/>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a:solidFill>
                  <a:srgbClr val="C00000"/>
                </a:solidFill>
                <a:latin typeface="Arial Narrow" panose="020B0606020202030204" pitchFamily="34" charset="0"/>
                <a:cs typeface="Biome" panose="020B0503030204020804" pitchFamily="34" charset="0"/>
              </a:rPr>
              <a:t>Basisdata terintegrasi</a:t>
            </a:r>
            <a:endParaRPr lang="id-ID" sz="1600">
              <a:solidFill>
                <a:srgbClr val="C00000"/>
              </a:solidFill>
              <a:latin typeface="Arial Narrow" panose="020B0606020202030204" pitchFamily="34" charset="0"/>
              <a:cs typeface="Biome" panose="020B0503030204020804" pitchFamily="34" charset="0"/>
            </a:endParaRPr>
          </a:p>
        </p:txBody>
      </p:sp>
      <p:sp>
        <p:nvSpPr>
          <p:cNvPr id="19" name="Persegi Panjang: Sudut Lengkung 18">
            <a:extLst>
              <a:ext uri="{FF2B5EF4-FFF2-40B4-BE49-F238E27FC236}">
                <a16:creationId xmlns:a16="http://schemas.microsoft.com/office/drawing/2014/main" id="{BEE63BF4-365C-4D3D-BDC0-14878884F0A6}"/>
              </a:ext>
            </a:extLst>
          </p:cNvPr>
          <p:cNvSpPr/>
          <p:nvPr/>
        </p:nvSpPr>
        <p:spPr>
          <a:xfrm>
            <a:off x="5809083" y="5773343"/>
            <a:ext cx="2531232" cy="830997"/>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a:solidFill>
                  <a:srgbClr val="C00000"/>
                </a:solidFill>
                <a:latin typeface="Arial Narrow" panose="020B0606020202030204" pitchFamily="34" charset="0"/>
                <a:cs typeface="Biome" panose="020B0503030204020804" pitchFamily="34" charset="0"/>
              </a:rPr>
              <a:t> Sistem aplikasi kearsipan terintegrasi</a:t>
            </a:r>
            <a:endParaRPr lang="id-ID" sz="1600">
              <a:solidFill>
                <a:srgbClr val="C00000"/>
              </a:solidFill>
              <a:latin typeface="Arial Narrow" panose="020B0606020202030204" pitchFamily="34" charset="0"/>
              <a:cs typeface="Biome" panose="020B0503030204020804" pitchFamily="34" charset="0"/>
            </a:endParaRPr>
          </a:p>
        </p:txBody>
      </p:sp>
      <p:cxnSp>
        <p:nvCxnSpPr>
          <p:cNvPr id="20" name="Konektor Lurus 19">
            <a:extLst>
              <a:ext uri="{FF2B5EF4-FFF2-40B4-BE49-F238E27FC236}">
                <a16:creationId xmlns:a16="http://schemas.microsoft.com/office/drawing/2014/main" id="{42C7D8CC-610C-4AAA-9F5A-4B62EB8870A7}"/>
              </a:ext>
            </a:extLst>
          </p:cNvPr>
          <p:cNvCxnSpPr>
            <a:cxnSpLocks/>
          </p:cNvCxnSpPr>
          <p:nvPr/>
        </p:nvCxnSpPr>
        <p:spPr>
          <a:xfrm flipV="1">
            <a:off x="4247728" y="5170337"/>
            <a:ext cx="0" cy="60300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Konektor Lurus 22">
            <a:extLst>
              <a:ext uri="{FF2B5EF4-FFF2-40B4-BE49-F238E27FC236}">
                <a16:creationId xmlns:a16="http://schemas.microsoft.com/office/drawing/2014/main" id="{0E734E73-A42F-4BE7-A940-4AAB62E4A666}"/>
              </a:ext>
            </a:extLst>
          </p:cNvPr>
          <p:cNvCxnSpPr>
            <a:cxnSpLocks/>
            <a:stCxn id="19" idx="0"/>
            <a:endCxn id="8" idx="4"/>
          </p:cNvCxnSpPr>
          <p:nvPr/>
        </p:nvCxnSpPr>
        <p:spPr>
          <a:xfrm flipH="1" flipV="1">
            <a:off x="4247728" y="5149071"/>
            <a:ext cx="2826971" cy="62427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TextBox 119">
            <a:extLst>
              <a:ext uri="{FF2B5EF4-FFF2-40B4-BE49-F238E27FC236}">
                <a16:creationId xmlns:a16="http://schemas.microsoft.com/office/drawing/2014/main" id="{68957A9F-FADB-4180-AC0A-6C2A54F7BA48}"/>
              </a:ext>
            </a:extLst>
          </p:cNvPr>
          <p:cNvSpPr txBox="1"/>
          <p:nvPr/>
        </p:nvSpPr>
        <p:spPr>
          <a:xfrm>
            <a:off x="7930003" y="273764"/>
            <a:ext cx="4248573" cy="1384995"/>
          </a:xfrm>
          <a:prstGeom prst="rect">
            <a:avLst/>
          </a:prstGeom>
          <a:noFill/>
        </p:spPr>
        <p:txBody>
          <a:bodyPr wrap="square" rtlCol="0">
            <a:spAutoFit/>
          </a:bodyPr>
          <a:lstStyle/>
          <a:p>
            <a:pPr algn="ctr"/>
            <a:r>
              <a:rPr lang="id-ID" sz="2800" b="1">
                <a:solidFill>
                  <a:srgbClr val="7030A0"/>
                </a:solidFill>
                <a:latin typeface="Arial Narrow" panose="020B0606020202030204" pitchFamily="34" charset="0"/>
              </a:rPr>
              <a:t>KEARSIPAN DALAM </a:t>
            </a:r>
            <a:r>
              <a:rPr lang="en-US" sz="2800" b="1">
                <a:solidFill>
                  <a:srgbClr val="7030A0"/>
                </a:solidFill>
                <a:latin typeface="Arial Narrow" panose="020B0606020202030204" pitchFamily="34" charset="0"/>
              </a:rPr>
              <a:t>P</a:t>
            </a:r>
            <a:r>
              <a:rPr lang="id-ID" sz="2800" b="1">
                <a:solidFill>
                  <a:srgbClr val="7030A0"/>
                </a:solidFill>
                <a:latin typeface="Arial Narrow" panose="020B0606020202030204" pitchFamily="34" charset="0"/>
              </a:rPr>
              <a:t>ERPRES </a:t>
            </a:r>
            <a:r>
              <a:rPr lang="en-US" sz="2800" b="1">
                <a:solidFill>
                  <a:srgbClr val="7030A0"/>
                </a:solidFill>
                <a:latin typeface="Arial Narrow" panose="020B0606020202030204" pitchFamily="34" charset="0"/>
              </a:rPr>
              <a:t>NO</a:t>
            </a:r>
            <a:r>
              <a:rPr lang="id-ID" sz="2800" b="1">
                <a:solidFill>
                  <a:srgbClr val="7030A0"/>
                </a:solidFill>
                <a:latin typeface="Arial Narrow" panose="020B0606020202030204" pitchFamily="34" charset="0"/>
              </a:rPr>
              <a:t>. </a:t>
            </a:r>
            <a:r>
              <a:rPr lang="en-US" sz="2800" b="1">
                <a:solidFill>
                  <a:srgbClr val="7030A0"/>
                </a:solidFill>
                <a:latin typeface="Arial Narrow" panose="020B0606020202030204" pitchFamily="34" charset="0"/>
              </a:rPr>
              <a:t>95</a:t>
            </a:r>
            <a:r>
              <a:rPr lang="id-ID" sz="2800" b="1">
                <a:solidFill>
                  <a:srgbClr val="7030A0"/>
                </a:solidFill>
                <a:latin typeface="Arial Narrow" panose="020B0606020202030204" pitchFamily="34" charset="0"/>
              </a:rPr>
              <a:t>/</a:t>
            </a:r>
            <a:r>
              <a:rPr lang="en-US" sz="2800" b="1">
                <a:solidFill>
                  <a:srgbClr val="7030A0"/>
                </a:solidFill>
                <a:latin typeface="Arial Narrow" panose="020B0606020202030204" pitchFamily="34" charset="0"/>
              </a:rPr>
              <a:t>2018</a:t>
            </a:r>
            <a:r>
              <a:rPr lang="id-ID" sz="2800" b="1">
                <a:solidFill>
                  <a:srgbClr val="7030A0"/>
                </a:solidFill>
                <a:latin typeface="Arial Narrow" panose="020B0606020202030204" pitchFamily="34" charset="0"/>
              </a:rPr>
              <a:t> TENTANG SPBE</a:t>
            </a:r>
            <a:endParaRPr lang="en-US" sz="2800" b="1">
              <a:solidFill>
                <a:srgbClr val="7030A0"/>
              </a:solidFill>
              <a:latin typeface="Arial Narrow" panose="020B0606020202030204" pitchFamily="34" charset="0"/>
            </a:endParaRPr>
          </a:p>
        </p:txBody>
      </p:sp>
      <p:sp>
        <p:nvSpPr>
          <p:cNvPr id="27" name="TextBox 119">
            <a:extLst>
              <a:ext uri="{FF2B5EF4-FFF2-40B4-BE49-F238E27FC236}">
                <a16:creationId xmlns:a16="http://schemas.microsoft.com/office/drawing/2014/main" id="{0B24707F-13F4-4618-BFAB-630FD00F1E5B}"/>
              </a:ext>
            </a:extLst>
          </p:cNvPr>
          <p:cNvSpPr txBox="1"/>
          <p:nvPr/>
        </p:nvSpPr>
        <p:spPr>
          <a:xfrm>
            <a:off x="2103776" y="439084"/>
            <a:ext cx="4287904" cy="646331"/>
          </a:xfrm>
          <a:prstGeom prst="rect">
            <a:avLst/>
          </a:prstGeom>
          <a:noFill/>
        </p:spPr>
        <p:txBody>
          <a:bodyPr wrap="none" rtlCol="0">
            <a:spAutoFit/>
          </a:bodyPr>
          <a:lstStyle/>
          <a:p>
            <a:pPr algn="ctr"/>
            <a:r>
              <a:rPr lang="id-ID" b="1">
                <a:solidFill>
                  <a:schemeClr val="bg1"/>
                </a:solidFill>
                <a:latin typeface="Arial Narrow" panose="020B0606020202030204" pitchFamily="34" charset="0"/>
              </a:rPr>
              <a:t>EFISIENSI ADMINISTRASI PEMERINTAHAN &amp;</a:t>
            </a:r>
          </a:p>
          <a:p>
            <a:pPr algn="ctr"/>
            <a:r>
              <a:rPr lang="id-ID" b="1">
                <a:solidFill>
                  <a:schemeClr val="bg1"/>
                </a:solidFill>
                <a:latin typeface="Arial Narrow" panose="020B0606020202030204" pitchFamily="34" charset="0"/>
              </a:rPr>
              <a:t>PENYELENGGARAAN KEARSIPAN TERPADU</a:t>
            </a:r>
          </a:p>
        </p:txBody>
      </p:sp>
      <p:sp>
        <p:nvSpPr>
          <p:cNvPr id="28" name="Panah: Chevron 27">
            <a:extLst>
              <a:ext uri="{FF2B5EF4-FFF2-40B4-BE49-F238E27FC236}">
                <a16:creationId xmlns:a16="http://schemas.microsoft.com/office/drawing/2014/main" id="{DFCB219A-7D2D-45F2-92D2-A2A864E9E669}"/>
              </a:ext>
            </a:extLst>
          </p:cNvPr>
          <p:cNvSpPr/>
          <p:nvPr/>
        </p:nvSpPr>
        <p:spPr>
          <a:xfrm rot="5400000">
            <a:off x="4120260" y="1304218"/>
            <a:ext cx="254937" cy="54041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latin typeface="Arial Narrow" panose="020B0606020202030204" pitchFamily="34" charset="0"/>
            </a:endParaRPr>
          </a:p>
        </p:txBody>
      </p:sp>
    </p:spTree>
    <p:extLst>
      <p:ext uri="{BB962C8B-B14F-4D97-AF65-F5344CB8AC3E}">
        <p14:creationId xmlns:p14="http://schemas.microsoft.com/office/powerpoint/2010/main" val="361040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3F6AC080-D310-42A1-821A-206597F98B9F}"/>
              </a:ext>
            </a:extLst>
          </p:cNvPr>
          <p:cNvSpPr>
            <a:spLocks noChangeAspect="1"/>
          </p:cNvSpPr>
          <p:nvPr/>
        </p:nvSpPr>
        <p:spPr>
          <a:xfrm>
            <a:off x="6648341" y="3471690"/>
            <a:ext cx="2008746" cy="122052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d-ID" sz="1600" b="1">
                <a:latin typeface="Arial Narrow" panose="020B0606020202030204" pitchFamily="34" charset="0"/>
              </a:rPr>
              <a:t>Aplikasi Umum Bidang Kearsipan Dinamis</a:t>
            </a:r>
          </a:p>
        </p:txBody>
      </p:sp>
      <p:sp>
        <p:nvSpPr>
          <p:cNvPr id="13" name="Oval 12">
            <a:extLst>
              <a:ext uri="{FF2B5EF4-FFF2-40B4-BE49-F238E27FC236}">
                <a16:creationId xmlns:a16="http://schemas.microsoft.com/office/drawing/2014/main" id="{E3FCA8E0-E277-4158-B594-912A1024E8A1}"/>
              </a:ext>
            </a:extLst>
          </p:cNvPr>
          <p:cNvSpPr>
            <a:spLocks noChangeAspect="1"/>
          </p:cNvSpPr>
          <p:nvPr/>
        </p:nvSpPr>
        <p:spPr>
          <a:xfrm>
            <a:off x="3493199" y="3471690"/>
            <a:ext cx="2008746" cy="122052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d-ID" sz="1600" b="1">
                <a:latin typeface="Arial Narrow" panose="020B0606020202030204" pitchFamily="34" charset="0"/>
              </a:rPr>
              <a:t>Aplikasi Umum Bidang Kearsipan Dinamis</a:t>
            </a:r>
          </a:p>
        </p:txBody>
      </p:sp>
      <p:cxnSp>
        <p:nvCxnSpPr>
          <p:cNvPr id="15" name="Konektor Panah Lurus 14">
            <a:extLst>
              <a:ext uri="{FF2B5EF4-FFF2-40B4-BE49-F238E27FC236}">
                <a16:creationId xmlns:a16="http://schemas.microsoft.com/office/drawing/2014/main" id="{24C1B498-D8DF-4EAC-8695-19D37F7FB62F}"/>
              </a:ext>
            </a:extLst>
          </p:cNvPr>
          <p:cNvCxnSpPr>
            <a:cxnSpLocks/>
          </p:cNvCxnSpPr>
          <p:nvPr/>
        </p:nvCxnSpPr>
        <p:spPr>
          <a:xfrm>
            <a:off x="5486001" y="3964270"/>
            <a:ext cx="115200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Kotak Teks 15">
            <a:extLst>
              <a:ext uri="{FF2B5EF4-FFF2-40B4-BE49-F238E27FC236}">
                <a16:creationId xmlns:a16="http://schemas.microsoft.com/office/drawing/2014/main" id="{C64D6886-4FD6-4D0C-839E-8643CE12E1E6}"/>
              </a:ext>
            </a:extLst>
          </p:cNvPr>
          <p:cNvSpPr txBox="1"/>
          <p:nvPr/>
        </p:nvSpPr>
        <p:spPr>
          <a:xfrm>
            <a:off x="5474495" y="3552771"/>
            <a:ext cx="1186543" cy="1200329"/>
          </a:xfrm>
          <a:prstGeom prst="rect">
            <a:avLst/>
          </a:prstGeom>
          <a:noFill/>
        </p:spPr>
        <p:txBody>
          <a:bodyPr wrap="none" rtlCol="0">
            <a:spAutoFit/>
          </a:bodyPr>
          <a:lstStyle/>
          <a:p>
            <a:pPr algn="ctr"/>
            <a:r>
              <a:rPr lang="id-ID" sz="1800" i="1">
                <a:solidFill>
                  <a:srgbClr val="660066"/>
                </a:solidFill>
                <a:latin typeface="Arial Narrow" panose="020B0606020202030204" pitchFamily="34" charset="0"/>
              </a:rPr>
              <a:t>penerimaan</a:t>
            </a:r>
          </a:p>
          <a:p>
            <a:pPr algn="ctr"/>
            <a:endParaRPr lang="id-ID" sz="1800" i="1">
              <a:solidFill>
                <a:srgbClr val="660066"/>
              </a:solidFill>
              <a:latin typeface="Arial Narrow" panose="020B0606020202030204" pitchFamily="34" charset="0"/>
            </a:endParaRPr>
          </a:p>
          <a:p>
            <a:pPr algn="ctr"/>
            <a:r>
              <a:rPr lang="id-ID" sz="1800" i="1">
                <a:solidFill>
                  <a:srgbClr val="660066"/>
                </a:solidFill>
                <a:latin typeface="Arial Narrow" panose="020B0606020202030204" pitchFamily="34" charset="0"/>
              </a:rPr>
              <a:t>pengiriman</a:t>
            </a:r>
          </a:p>
          <a:p>
            <a:pPr algn="ctr"/>
            <a:r>
              <a:rPr lang="id-ID" sz="1800" i="1">
                <a:solidFill>
                  <a:srgbClr val="660066"/>
                </a:solidFill>
                <a:latin typeface="Arial Narrow" panose="020B0606020202030204" pitchFamily="34" charset="0"/>
              </a:rPr>
              <a:t>naskah</a:t>
            </a:r>
          </a:p>
        </p:txBody>
      </p:sp>
      <p:cxnSp>
        <p:nvCxnSpPr>
          <p:cNvPr id="18" name="Konektor Panah Lurus 17">
            <a:extLst>
              <a:ext uri="{FF2B5EF4-FFF2-40B4-BE49-F238E27FC236}">
                <a16:creationId xmlns:a16="http://schemas.microsoft.com/office/drawing/2014/main" id="{CBE4B3A6-D5BC-4E72-A5EE-908A1456AA46}"/>
              </a:ext>
            </a:extLst>
          </p:cNvPr>
          <p:cNvCxnSpPr>
            <a:cxnSpLocks/>
          </p:cNvCxnSpPr>
          <p:nvPr/>
        </p:nvCxnSpPr>
        <p:spPr>
          <a:xfrm flipH="1">
            <a:off x="5486001" y="4061630"/>
            <a:ext cx="115200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Bagan Alur: Disk Magnetik 22">
            <a:extLst>
              <a:ext uri="{FF2B5EF4-FFF2-40B4-BE49-F238E27FC236}">
                <a16:creationId xmlns:a16="http://schemas.microsoft.com/office/drawing/2014/main" id="{954BB2C7-ED35-485D-A3C2-886FF8D5B4A9}"/>
              </a:ext>
            </a:extLst>
          </p:cNvPr>
          <p:cNvSpPr/>
          <p:nvPr/>
        </p:nvSpPr>
        <p:spPr>
          <a:xfrm>
            <a:off x="4938381" y="1230146"/>
            <a:ext cx="2315233" cy="927671"/>
          </a:xfrm>
          <a:prstGeom prst="flowChartMagneticDisk">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atin typeface="Arial Black" panose="020B0A04020102020204" pitchFamily="34" charset="0"/>
              </a:rPr>
              <a:t>SIKN / JIKN</a:t>
            </a:r>
          </a:p>
        </p:txBody>
      </p:sp>
      <p:sp>
        <p:nvSpPr>
          <p:cNvPr id="44" name="Oval 43">
            <a:extLst>
              <a:ext uri="{FF2B5EF4-FFF2-40B4-BE49-F238E27FC236}">
                <a16:creationId xmlns:a16="http://schemas.microsoft.com/office/drawing/2014/main" id="{A94831BB-80FE-47FA-957E-8157F22B45D7}"/>
              </a:ext>
            </a:extLst>
          </p:cNvPr>
          <p:cNvSpPr>
            <a:spLocks noChangeAspect="1"/>
          </p:cNvSpPr>
          <p:nvPr/>
        </p:nvSpPr>
        <p:spPr>
          <a:xfrm>
            <a:off x="9736214" y="3471690"/>
            <a:ext cx="2008746" cy="122052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id-ID" sz="1600" b="1">
                <a:latin typeface="Arial Narrow" panose="020B0606020202030204" pitchFamily="34" charset="0"/>
              </a:rPr>
              <a:t>Aplikasi Umum Bidang Kearsipan Statis</a:t>
            </a:r>
          </a:p>
        </p:txBody>
      </p:sp>
      <p:sp>
        <p:nvSpPr>
          <p:cNvPr id="45" name="Oval 44">
            <a:extLst>
              <a:ext uri="{FF2B5EF4-FFF2-40B4-BE49-F238E27FC236}">
                <a16:creationId xmlns:a16="http://schemas.microsoft.com/office/drawing/2014/main" id="{25F2AAEB-253C-4A2C-8287-008B387A6FE1}"/>
              </a:ext>
            </a:extLst>
          </p:cNvPr>
          <p:cNvSpPr>
            <a:spLocks noChangeAspect="1"/>
          </p:cNvSpPr>
          <p:nvPr/>
        </p:nvSpPr>
        <p:spPr>
          <a:xfrm>
            <a:off x="405326" y="3471690"/>
            <a:ext cx="2008746" cy="122052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id-ID" sz="1600" b="1">
                <a:latin typeface="Arial Narrow" panose="020B0606020202030204" pitchFamily="34" charset="0"/>
              </a:rPr>
              <a:t>Aplikasi Umum Bidang Kearsipan Statis</a:t>
            </a:r>
          </a:p>
        </p:txBody>
      </p:sp>
      <p:cxnSp>
        <p:nvCxnSpPr>
          <p:cNvPr id="46" name="Konektor Panah Lurus 45">
            <a:extLst>
              <a:ext uri="{FF2B5EF4-FFF2-40B4-BE49-F238E27FC236}">
                <a16:creationId xmlns:a16="http://schemas.microsoft.com/office/drawing/2014/main" id="{7B7420F5-753F-48FF-B1E3-3BCF180F49BB}"/>
              </a:ext>
            </a:extLst>
          </p:cNvPr>
          <p:cNvCxnSpPr>
            <a:cxnSpLocks/>
          </p:cNvCxnSpPr>
          <p:nvPr/>
        </p:nvCxnSpPr>
        <p:spPr>
          <a:xfrm>
            <a:off x="8626842" y="4081950"/>
            <a:ext cx="115200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Konektor Panah Lurus 49">
            <a:extLst>
              <a:ext uri="{FF2B5EF4-FFF2-40B4-BE49-F238E27FC236}">
                <a16:creationId xmlns:a16="http://schemas.microsoft.com/office/drawing/2014/main" id="{C02FDA47-AFFB-4F11-8A92-47056E7720B4}"/>
              </a:ext>
            </a:extLst>
          </p:cNvPr>
          <p:cNvCxnSpPr>
            <a:cxnSpLocks/>
          </p:cNvCxnSpPr>
          <p:nvPr/>
        </p:nvCxnSpPr>
        <p:spPr>
          <a:xfrm flipH="1">
            <a:off x="2402159" y="4081950"/>
            <a:ext cx="115200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5" name="Kotak Teks 54">
            <a:extLst>
              <a:ext uri="{FF2B5EF4-FFF2-40B4-BE49-F238E27FC236}">
                <a16:creationId xmlns:a16="http://schemas.microsoft.com/office/drawing/2014/main" id="{6BF456E6-8676-4CFB-958F-A6A29B3ED3FB}"/>
              </a:ext>
            </a:extLst>
          </p:cNvPr>
          <p:cNvSpPr txBox="1"/>
          <p:nvPr/>
        </p:nvSpPr>
        <p:spPr>
          <a:xfrm>
            <a:off x="8569858" y="3681840"/>
            <a:ext cx="1208984" cy="800219"/>
          </a:xfrm>
          <a:prstGeom prst="rect">
            <a:avLst/>
          </a:prstGeom>
          <a:noFill/>
        </p:spPr>
        <p:txBody>
          <a:bodyPr wrap="none" rtlCol="0">
            <a:spAutoFit/>
          </a:bodyPr>
          <a:lstStyle/>
          <a:p>
            <a:pPr algn="ctr">
              <a:spcAft>
                <a:spcPts val="1200"/>
              </a:spcAft>
            </a:pPr>
            <a:r>
              <a:rPr lang="id-ID" sz="1800" i="1">
                <a:solidFill>
                  <a:srgbClr val="660066"/>
                </a:solidFill>
                <a:latin typeface="Arial Narrow" panose="020B0606020202030204" pitchFamily="34" charset="0"/>
              </a:rPr>
              <a:t>Penyerahan</a:t>
            </a:r>
          </a:p>
          <a:p>
            <a:pPr algn="ctr">
              <a:spcAft>
                <a:spcPts val="1200"/>
              </a:spcAft>
            </a:pPr>
            <a:r>
              <a:rPr lang="id-ID" sz="1800" i="1">
                <a:solidFill>
                  <a:srgbClr val="660066"/>
                </a:solidFill>
                <a:latin typeface="Arial Narrow" panose="020B0606020202030204" pitchFamily="34" charset="0"/>
              </a:rPr>
              <a:t>Arsip statis</a:t>
            </a:r>
          </a:p>
        </p:txBody>
      </p:sp>
      <p:sp>
        <p:nvSpPr>
          <p:cNvPr id="56" name="Kotak Teks 55">
            <a:extLst>
              <a:ext uri="{FF2B5EF4-FFF2-40B4-BE49-F238E27FC236}">
                <a16:creationId xmlns:a16="http://schemas.microsoft.com/office/drawing/2014/main" id="{938AEE7B-0B29-41CF-93A3-8B98B5B09F09}"/>
              </a:ext>
            </a:extLst>
          </p:cNvPr>
          <p:cNvSpPr txBox="1"/>
          <p:nvPr/>
        </p:nvSpPr>
        <p:spPr>
          <a:xfrm>
            <a:off x="2368094" y="3686838"/>
            <a:ext cx="1208984" cy="800219"/>
          </a:xfrm>
          <a:prstGeom prst="rect">
            <a:avLst/>
          </a:prstGeom>
          <a:noFill/>
        </p:spPr>
        <p:txBody>
          <a:bodyPr wrap="square" rtlCol="0">
            <a:spAutoFit/>
          </a:bodyPr>
          <a:lstStyle/>
          <a:p>
            <a:pPr algn="ctr">
              <a:spcAft>
                <a:spcPts val="1200"/>
              </a:spcAft>
            </a:pPr>
            <a:r>
              <a:rPr lang="id-ID" sz="1800" i="1">
                <a:solidFill>
                  <a:srgbClr val="660066"/>
                </a:solidFill>
                <a:latin typeface="Arial Narrow" panose="020B0606020202030204" pitchFamily="34" charset="0"/>
              </a:rPr>
              <a:t>Penyerahan</a:t>
            </a:r>
          </a:p>
          <a:p>
            <a:pPr algn="ctr">
              <a:spcAft>
                <a:spcPts val="1200"/>
              </a:spcAft>
            </a:pPr>
            <a:r>
              <a:rPr lang="id-ID" sz="1800" i="1">
                <a:solidFill>
                  <a:srgbClr val="660066"/>
                </a:solidFill>
                <a:latin typeface="Arial Narrow" panose="020B0606020202030204" pitchFamily="34" charset="0"/>
              </a:rPr>
              <a:t>Arsip statis</a:t>
            </a:r>
          </a:p>
        </p:txBody>
      </p:sp>
      <p:graphicFrame>
        <p:nvGraphicFramePr>
          <p:cNvPr id="60" name="Tabel 60">
            <a:extLst>
              <a:ext uri="{FF2B5EF4-FFF2-40B4-BE49-F238E27FC236}">
                <a16:creationId xmlns:a16="http://schemas.microsoft.com/office/drawing/2014/main" id="{27BEFDDE-1D62-4B84-8F28-DBC3CA2D75E6}"/>
              </a:ext>
            </a:extLst>
          </p:cNvPr>
          <p:cNvGraphicFramePr>
            <a:graphicFrameLocks noGrp="1"/>
          </p:cNvGraphicFramePr>
          <p:nvPr/>
        </p:nvGraphicFramePr>
        <p:xfrm>
          <a:off x="495177" y="200938"/>
          <a:ext cx="11201643" cy="828040"/>
        </p:xfrm>
        <a:graphic>
          <a:graphicData uri="http://schemas.openxmlformats.org/drawingml/2006/table">
            <a:tbl>
              <a:tblPr firstRow="1" bandRow="1">
                <a:tableStyleId>{5C22544A-7EE6-4342-B048-85BDC9FD1C3A}</a:tableStyleId>
              </a:tblPr>
              <a:tblGrid>
                <a:gridCol w="3822823">
                  <a:extLst>
                    <a:ext uri="{9D8B030D-6E8A-4147-A177-3AD203B41FA5}">
                      <a16:colId xmlns:a16="http://schemas.microsoft.com/office/drawing/2014/main" val="1833412953"/>
                    </a:ext>
                  </a:extLst>
                </a:gridCol>
                <a:gridCol w="3556000">
                  <a:extLst>
                    <a:ext uri="{9D8B030D-6E8A-4147-A177-3AD203B41FA5}">
                      <a16:colId xmlns:a16="http://schemas.microsoft.com/office/drawing/2014/main" val="2534674504"/>
                    </a:ext>
                  </a:extLst>
                </a:gridCol>
                <a:gridCol w="3822820">
                  <a:extLst>
                    <a:ext uri="{9D8B030D-6E8A-4147-A177-3AD203B41FA5}">
                      <a16:colId xmlns:a16="http://schemas.microsoft.com/office/drawing/2014/main" val="530027000"/>
                    </a:ext>
                  </a:extLst>
                </a:gridCol>
              </a:tblGrid>
              <a:tr h="0">
                <a:tc gridSpan="3">
                  <a:txBody>
                    <a:bodyPr/>
                    <a:lstStyle/>
                    <a:p>
                      <a:pPr algn="ctr"/>
                      <a:r>
                        <a:rPr lang="id-ID" sz="2400">
                          <a:solidFill>
                            <a:srgbClr val="FFFF00"/>
                          </a:solidFill>
                          <a:latin typeface="Arial Black" panose="020B0A04020102020204" pitchFamily="34" charset="0"/>
                        </a:rPr>
                        <a:t>INTEGRASI LAYANAN KEARSIPAN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2063235627"/>
                  </a:ext>
                </a:extLst>
              </a:tr>
              <a:tr h="370840">
                <a:tc>
                  <a:txBody>
                    <a:bodyPr/>
                    <a:lstStyle/>
                    <a:p>
                      <a:pPr algn="ctr" fontAlgn="auto">
                        <a:spcBef>
                          <a:spcPts val="0"/>
                        </a:spcBef>
                        <a:spcAft>
                          <a:spcPts val="0"/>
                        </a:spcAft>
                        <a:defRPr/>
                      </a:pPr>
                      <a:r>
                        <a:rPr lang="id-ID" sz="1800" b="1" i="1">
                          <a:solidFill>
                            <a:srgbClr val="002060"/>
                          </a:solidFill>
                          <a:latin typeface="Arial Narrow" panose="020B0606020202030204" pitchFamily="34" charset="0"/>
                        </a:rPr>
                        <a:t>Bagi pakai arsip/informasi kearsipan</a:t>
                      </a:r>
                      <a:endParaRPr kumimoji="0" lang="en-US" sz="1800" b="1" u="none" strike="noStrike" kern="1200" cap="none" spc="0" normalizeH="0" baseline="0" noProof="0">
                        <a:ln>
                          <a:noFill/>
                        </a:ln>
                        <a:solidFill>
                          <a:srgbClr val="002060"/>
                        </a:solidFill>
                        <a:effectLst/>
                        <a:uLnTx/>
                        <a:uFillTx/>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800" b="1" i="1">
                          <a:solidFill>
                            <a:srgbClr val="002060"/>
                          </a:solidFill>
                          <a:latin typeface="Arial Narrow" panose="020B0606020202030204" pitchFamily="34" charset="0"/>
                        </a:rPr>
                        <a:t>Basisdata kearsipan terintegrasi</a:t>
                      </a:r>
                      <a:endParaRPr lang="id-ID">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auto">
                        <a:spcBef>
                          <a:spcPts val="0"/>
                        </a:spcBef>
                        <a:spcAft>
                          <a:spcPts val="0"/>
                        </a:spcAft>
                        <a:defRPr/>
                      </a:pPr>
                      <a:r>
                        <a:rPr lang="id-ID" sz="1800" b="1" i="1">
                          <a:solidFill>
                            <a:srgbClr val="002060"/>
                          </a:solidFill>
                          <a:latin typeface="Arial Narrow" panose="020B0606020202030204" pitchFamily="34" charset="0"/>
                        </a:rPr>
                        <a:t>Sistem aplikasi kearsipan terintegrasi</a:t>
                      </a:r>
                      <a:endParaRPr kumimoji="0" lang="en-US" sz="1800" b="1" u="none" strike="noStrike" kern="1200" cap="none" spc="0" normalizeH="0" baseline="0" noProof="0">
                        <a:ln>
                          <a:noFill/>
                        </a:ln>
                        <a:solidFill>
                          <a:srgbClr val="002060"/>
                        </a:solidFill>
                        <a:effectLst/>
                        <a:uLnTx/>
                        <a:uFillTx/>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76129614"/>
                  </a:ext>
                </a:extLst>
              </a:tr>
            </a:tbl>
          </a:graphicData>
        </a:graphic>
      </p:graphicFrame>
      <p:cxnSp>
        <p:nvCxnSpPr>
          <p:cNvPr id="67" name="Konektor Panah Lurus 66">
            <a:extLst>
              <a:ext uri="{FF2B5EF4-FFF2-40B4-BE49-F238E27FC236}">
                <a16:creationId xmlns:a16="http://schemas.microsoft.com/office/drawing/2014/main" id="{6E667931-54C4-4D62-923F-476A740D5559}"/>
              </a:ext>
            </a:extLst>
          </p:cNvPr>
          <p:cNvCxnSpPr>
            <a:cxnSpLocks/>
          </p:cNvCxnSpPr>
          <p:nvPr/>
        </p:nvCxnSpPr>
        <p:spPr>
          <a:xfrm flipV="1">
            <a:off x="1721289" y="2190772"/>
            <a:ext cx="3996184" cy="1244323"/>
          </a:xfrm>
          <a:prstGeom prst="straightConnector1">
            <a:avLst/>
          </a:prstGeom>
          <a:ln w="28575">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Konektor Panah Lurus 69">
            <a:extLst>
              <a:ext uri="{FF2B5EF4-FFF2-40B4-BE49-F238E27FC236}">
                <a16:creationId xmlns:a16="http://schemas.microsoft.com/office/drawing/2014/main" id="{F0313D38-83A9-4065-AE48-8E06A198A1D7}"/>
              </a:ext>
            </a:extLst>
          </p:cNvPr>
          <p:cNvCxnSpPr>
            <a:cxnSpLocks/>
          </p:cNvCxnSpPr>
          <p:nvPr/>
        </p:nvCxnSpPr>
        <p:spPr>
          <a:xfrm flipH="1" flipV="1">
            <a:off x="6400800" y="2190772"/>
            <a:ext cx="4152100" cy="1244322"/>
          </a:xfrm>
          <a:prstGeom prst="straightConnector1">
            <a:avLst/>
          </a:prstGeom>
          <a:ln w="28575">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Konektor Panah Lurus 70">
            <a:extLst>
              <a:ext uri="{FF2B5EF4-FFF2-40B4-BE49-F238E27FC236}">
                <a16:creationId xmlns:a16="http://schemas.microsoft.com/office/drawing/2014/main" id="{F05BA05F-6C00-487C-B388-DCECC7C8EC8C}"/>
              </a:ext>
            </a:extLst>
          </p:cNvPr>
          <p:cNvCxnSpPr>
            <a:cxnSpLocks/>
          </p:cNvCxnSpPr>
          <p:nvPr/>
        </p:nvCxnSpPr>
        <p:spPr>
          <a:xfrm flipV="1">
            <a:off x="4659509" y="2190772"/>
            <a:ext cx="1365375" cy="1211368"/>
          </a:xfrm>
          <a:prstGeom prst="straightConnector1">
            <a:avLst/>
          </a:prstGeom>
          <a:ln w="28575">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Konektor Panah Lurus 73">
            <a:extLst>
              <a:ext uri="{FF2B5EF4-FFF2-40B4-BE49-F238E27FC236}">
                <a16:creationId xmlns:a16="http://schemas.microsoft.com/office/drawing/2014/main" id="{BEAB2E19-538F-46D5-AA5C-F7567258F58D}"/>
              </a:ext>
            </a:extLst>
          </p:cNvPr>
          <p:cNvCxnSpPr>
            <a:cxnSpLocks/>
          </p:cNvCxnSpPr>
          <p:nvPr/>
        </p:nvCxnSpPr>
        <p:spPr>
          <a:xfrm flipH="1" flipV="1">
            <a:off x="6167117" y="2190772"/>
            <a:ext cx="1397186" cy="1211367"/>
          </a:xfrm>
          <a:prstGeom prst="straightConnector1">
            <a:avLst/>
          </a:prstGeom>
          <a:ln w="28575">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Kotak Teks 57">
            <a:extLst>
              <a:ext uri="{FF2B5EF4-FFF2-40B4-BE49-F238E27FC236}">
                <a16:creationId xmlns:a16="http://schemas.microsoft.com/office/drawing/2014/main" id="{2ADB066C-27E4-4A23-A7AA-E1683E2BC443}"/>
              </a:ext>
            </a:extLst>
          </p:cNvPr>
          <p:cNvSpPr txBox="1"/>
          <p:nvPr/>
        </p:nvSpPr>
        <p:spPr>
          <a:xfrm>
            <a:off x="2974427" y="2663418"/>
            <a:ext cx="6243144" cy="352790"/>
          </a:xfrm>
          <a:prstGeom prst="rect">
            <a:avLst/>
          </a:prstGeom>
          <a:solidFill>
            <a:schemeClr val="bg1"/>
          </a:solidFill>
          <a:ln>
            <a:noFill/>
          </a:ln>
        </p:spPr>
        <p:txBody>
          <a:bodyPr wrap="square" lIns="36000" tIns="36000" rIns="36000" bIns="36000" rtlCol="0">
            <a:spAutoFit/>
          </a:bodyPr>
          <a:lstStyle/>
          <a:p>
            <a:pPr algn="ctr"/>
            <a:r>
              <a:rPr lang="id-ID" i="1">
                <a:solidFill>
                  <a:srgbClr val="660066"/>
                </a:solidFill>
                <a:latin typeface="Arial Narrow" panose="020B0606020202030204" pitchFamily="34" charset="0"/>
              </a:rPr>
              <a:t> penyampaian dan penggunaan data/informasi kearsipan dinamis/statis</a:t>
            </a:r>
          </a:p>
        </p:txBody>
      </p:sp>
      <p:sp>
        <p:nvSpPr>
          <p:cNvPr id="101" name="Oval 100">
            <a:extLst>
              <a:ext uri="{FF2B5EF4-FFF2-40B4-BE49-F238E27FC236}">
                <a16:creationId xmlns:a16="http://schemas.microsoft.com/office/drawing/2014/main" id="{7F2B6028-5AB9-4EDA-8623-E1C0A8E2CC65}"/>
              </a:ext>
            </a:extLst>
          </p:cNvPr>
          <p:cNvSpPr>
            <a:spLocks noChangeAspect="1"/>
          </p:cNvSpPr>
          <p:nvPr/>
        </p:nvSpPr>
        <p:spPr>
          <a:xfrm>
            <a:off x="3371978" y="5488850"/>
            <a:ext cx="2284533" cy="122052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d-ID" sz="1800" b="1">
                <a:latin typeface="Arial Narrow" panose="020B0606020202030204" pitchFamily="34" charset="0"/>
              </a:rPr>
              <a:t>Aplikasi </a:t>
            </a:r>
            <a:r>
              <a:rPr lang="id-ID" sz="1600" b="1">
                <a:latin typeface="Arial Narrow" panose="020B0606020202030204" pitchFamily="34" charset="0"/>
              </a:rPr>
              <a:t>Umum/Khusus yang Menghasilkan Arsip</a:t>
            </a:r>
          </a:p>
        </p:txBody>
      </p:sp>
      <p:cxnSp>
        <p:nvCxnSpPr>
          <p:cNvPr id="103" name="Konektor Panah Lurus 102">
            <a:extLst>
              <a:ext uri="{FF2B5EF4-FFF2-40B4-BE49-F238E27FC236}">
                <a16:creationId xmlns:a16="http://schemas.microsoft.com/office/drawing/2014/main" id="{257D32D1-F731-40E7-A035-CF81B991B690}"/>
              </a:ext>
            </a:extLst>
          </p:cNvPr>
          <p:cNvCxnSpPr>
            <a:cxnSpLocks/>
          </p:cNvCxnSpPr>
          <p:nvPr/>
        </p:nvCxnSpPr>
        <p:spPr>
          <a:xfrm flipV="1">
            <a:off x="4506057" y="4732850"/>
            <a:ext cx="0" cy="7560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Konektor Panah Lurus 105">
            <a:extLst>
              <a:ext uri="{FF2B5EF4-FFF2-40B4-BE49-F238E27FC236}">
                <a16:creationId xmlns:a16="http://schemas.microsoft.com/office/drawing/2014/main" id="{352E5587-D2F9-457D-8964-AD3ACB8C76C0}"/>
              </a:ext>
            </a:extLst>
          </p:cNvPr>
          <p:cNvCxnSpPr>
            <a:cxnSpLocks/>
          </p:cNvCxnSpPr>
          <p:nvPr/>
        </p:nvCxnSpPr>
        <p:spPr>
          <a:xfrm flipV="1">
            <a:off x="7661199" y="4732850"/>
            <a:ext cx="0" cy="7560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7" name="Kotak Teks 106">
            <a:extLst>
              <a:ext uri="{FF2B5EF4-FFF2-40B4-BE49-F238E27FC236}">
                <a16:creationId xmlns:a16="http://schemas.microsoft.com/office/drawing/2014/main" id="{0C93DE2F-1505-43EF-8D76-BB431A420485}"/>
              </a:ext>
            </a:extLst>
          </p:cNvPr>
          <p:cNvSpPr txBox="1"/>
          <p:nvPr/>
        </p:nvSpPr>
        <p:spPr>
          <a:xfrm>
            <a:off x="3493199" y="5023620"/>
            <a:ext cx="2047034" cy="276999"/>
          </a:xfrm>
          <a:prstGeom prst="rect">
            <a:avLst/>
          </a:prstGeom>
          <a:solidFill>
            <a:schemeClr val="bg1"/>
          </a:solidFill>
          <a:ln>
            <a:noFill/>
          </a:ln>
        </p:spPr>
        <p:txBody>
          <a:bodyPr wrap="none" lIns="0" tIns="0" rIns="0" bIns="0" rtlCol="0">
            <a:spAutoFit/>
          </a:bodyPr>
          <a:lstStyle/>
          <a:p>
            <a:pPr algn="ctr">
              <a:spcAft>
                <a:spcPts val="1200"/>
              </a:spcAft>
            </a:pPr>
            <a:r>
              <a:rPr lang="id-ID" sz="1800" i="1">
                <a:solidFill>
                  <a:srgbClr val="660066"/>
                </a:solidFill>
                <a:latin typeface="Arial Narrow" panose="020B0606020202030204" pitchFamily="34" charset="0"/>
              </a:rPr>
              <a:t>Penyampaian data/arsip</a:t>
            </a:r>
          </a:p>
        </p:txBody>
      </p:sp>
      <p:sp>
        <p:nvSpPr>
          <p:cNvPr id="108" name="Kotak Teks 107">
            <a:extLst>
              <a:ext uri="{FF2B5EF4-FFF2-40B4-BE49-F238E27FC236}">
                <a16:creationId xmlns:a16="http://schemas.microsoft.com/office/drawing/2014/main" id="{F3AB5AE3-3582-47A3-89A4-20D4D61B6521}"/>
              </a:ext>
            </a:extLst>
          </p:cNvPr>
          <p:cNvSpPr txBox="1"/>
          <p:nvPr/>
        </p:nvSpPr>
        <p:spPr>
          <a:xfrm>
            <a:off x="6632639" y="5013460"/>
            <a:ext cx="2047034" cy="276999"/>
          </a:xfrm>
          <a:prstGeom prst="rect">
            <a:avLst/>
          </a:prstGeom>
          <a:solidFill>
            <a:schemeClr val="bg1"/>
          </a:solidFill>
          <a:ln>
            <a:noFill/>
          </a:ln>
        </p:spPr>
        <p:txBody>
          <a:bodyPr wrap="none" lIns="0" tIns="0" rIns="0" bIns="0" rtlCol="0">
            <a:spAutoFit/>
          </a:bodyPr>
          <a:lstStyle/>
          <a:p>
            <a:pPr algn="ctr">
              <a:spcAft>
                <a:spcPts val="1200"/>
              </a:spcAft>
            </a:pPr>
            <a:r>
              <a:rPr lang="id-ID" sz="1800" i="1">
                <a:solidFill>
                  <a:srgbClr val="660066"/>
                </a:solidFill>
                <a:latin typeface="Arial Narrow" panose="020B0606020202030204" pitchFamily="34" charset="0"/>
              </a:rPr>
              <a:t>Penyampaian data/arsip</a:t>
            </a:r>
          </a:p>
        </p:txBody>
      </p:sp>
      <p:sp>
        <p:nvSpPr>
          <p:cNvPr id="2" name="Oval 1">
            <a:extLst>
              <a:ext uri="{FF2B5EF4-FFF2-40B4-BE49-F238E27FC236}">
                <a16:creationId xmlns:a16="http://schemas.microsoft.com/office/drawing/2014/main" id="{27E207E8-F95F-482E-9F3B-BB36A26FB5FD}"/>
              </a:ext>
            </a:extLst>
          </p:cNvPr>
          <p:cNvSpPr>
            <a:spLocks noChangeAspect="1"/>
          </p:cNvSpPr>
          <p:nvPr/>
        </p:nvSpPr>
        <p:spPr>
          <a:xfrm>
            <a:off x="6533044" y="5488850"/>
            <a:ext cx="2284533" cy="122052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d-ID" sz="1800" b="1">
                <a:latin typeface="Arial Narrow" panose="020B0606020202030204" pitchFamily="34" charset="0"/>
              </a:rPr>
              <a:t>Aplikasi </a:t>
            </a:r>
            <a:r>
              <a:rPr lang="id-ID" sz="1600" b="1">
                <a:latin typeface="Arial Narrow" panose="020B0606020202030204" pitchFamily="34" charset="0"/>
              </a:rPr>
              <a:t>Umum/Khusus yang Menghasilkan Arsip</a:t>
            </a:r>
          </a:p>
        </p:txBody>
      </p:sp>
    </p:spTree>
    <p:extLst>
      <p:ext uri="{BB962C8B-B14F-4D97-AF65-F5344CB8AC3E}">
        <p14:creationId xmlns:p14="http://schemas.microsoft.com/office/powerpoint/2010/main" val="3216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tak Teks 3">
            <a:extLst>
              <a:ext uri="{FF2B5EF4-FFF2-40B4-BE49-F238E27FC236}">
                <a16:creationId xmlns:a16="http://schemas.microsoft.com/office/drawing/2014/main" id="{F47F79A3-606D-48F5-A652-0FD8488D8527}"/>
              </a:ext>
            </a:extLst>
          </p:cNvPr>
          <p:cNvSpPr txBox="1"/>
          <p:nvPr/>
        </p:nvSpPr>
        <p:spPr>
          <a:xfrm>
            <a:off x="2823228" y="374585"/>
            <a:ext cx="6545573" cy="1200329"/>
          </a:xfrm>
          <a:prstGeom prst="rect">
            <a:avLst/>
          </a:prstGeom>
          <a:noFill/>
        </p:spPr>
        <p:txBody>
          <a:bodyPr wrap="none" rtlCol="0">
            <a:spAutoFit/>
          </a:bodyPr>
          <a:lstStyle/>
          <a:p>
            <a:pPr algn="ctr"/>
            <a:r>
              <a:rPr lang="id-ID" sz="3600">
                <a:solidFill>
                  <a:srgbClr val="800000"/>
                </a:solidFill>
                <a:latin typeface="Impact" panose="020B0806030902050204" pitchFamily="34" charset="0"/>
              </a:rPr>
              <a:t>TAHAPAN PENGEMBANGAN</a:t>
            </a:r>
          </a:p>
          <a:p>
            <a:pPr algn="ctr"/>
            <a:r>
              <a:rPr lang="id-ID" sz="3600">
                <a:solidFill>
                  <a:srgbClr val="800000"/>
                </a:solidFill>
                <a:latin typeface="Impact" panose="020B0806030902050204" pitchFamily="34" charset="0"/>
              </a:rPr>
              <a:t>APLIKASI SPBE LAYANAN KEARSIPAN</a:t>
            </a:r>
          </a:p>
        </p:txBody>
      </p:sp>
      <p:grpSp>
        <p:nvGrpSpPr>
          <p:cNvPr id="9" name="Grup 8">
            <a:extLst>
              <a:ext uri="{FF2B5EF4-FFF2-40B4-BE49-F238E27FC236}">
                <a16:creationId xmlns:a16="http://schemas.microsoft.com/office/drawing/2014/main" id="{B10303C4-4A53-435D-BB08-F21A629A6B50}"/>
              </a:ext>
            </a:extLst>
          </p:cNvPr>
          <p:cNvGrpSpPr/>
          <p:nvPr/>
        </p:nvGrpSpPr>
        <p:grpSpPr>
          <a:xfrm>
            <a:off x="404558" y="2250326"/>
            <a:ext cx="3293681" cy="3293681"/>
            <a:chOff x="404558" y="2090250"/>
            <a:chExt cx="3293681" cy="3293681"/>
          </a:xfrm>
        </p:grpSpPr>
        <p:sp>
          <p:nvSpPr>
            <p:cNvPr id="8" name="Oval 7">
              <a:extLst>
                <a:ext uri="{FF2B5EF4-FFF2-40B4-BE49-F238E27FC236}">
                  <a16:creationId xmlns:a16="http://schemas.microsoft.com/office/drawing/2014/main" id="{44635568-66BD-4D82-8E02-ACF7CD21A63A}"/>
                </a:ext>
              </a:extLst>
            </p:cNvPr>
            <p:cNvSpPr>
              <a:spLocks noChangeAspect="1"/>
            </p:cNvSpPr>
            <p:nvPr/>
          </p:nvSpPr>
          <p:spPr>
            <a:xfrm>
              <a:off x="404558" y="2090250"/>
              <a:ext cx="3293681" cy="32936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latin typeface="Arial Narrow" panose="020B0606020202030204" pitchFamily="34" charset="0"/>
              </a:endParaRPr>
            </a:p>
          </p:txBody>
        </p:sp>
        <p:sp>
          <p:nvSpPr>
            <p:cNvPr id="5" name="Kotak Teks 4">
              <a:extLst>
                <a:ext uri="{FF2B5EF4-FFF2-40B4-BE49-F238E27FC236}">
                  <a16:creationId xmlns:a16="http://schemas.microsoft.com/office/drawing/2014/main" id="{F0279A7C-83F6-4A54-9379-A41F20C5709A}"/>
                </a:ext>
              </a:extLst>
            </p:cNvPr>
            <p:cNvSpPr txBox="1"/>
            <p:nvPr/>
          </p:nvSpPr>
          <p:spPr>
            <a:xfrm>
              <a:off x="467398" y="2504114"/>
              <a:ext cx="3168000" cy="2077492"/>
            </a:xfrm>
            <a:prstGeom prst="rect">
              <a:avLst/>
            </a:prstGeom>
            <a:noFill/>
            <a:ln>
              <a:noFill/>
            </a:ln>
          </p:spPr>
          <p:txBody>
            <a:bodyPr wrap="square" rtlCol="0">
              <a:spAutoFit/>
            </a:bodyPr>
            <a:lstStyle/>
            <a:p>
              <a:pPr lvl="0" algn="ctr">
                <a:spcAft>
                  <a:spcPts val="600"/>
                </a:spcAft>
                <a:tabLst>
                  <a:tab pos="452438" algn="l"/>
                </a:tabLst>
              </a:pPr>
              <a:r>
                <a:rPr lang="id-ID" sz="2800" b="1">
                  <a:solidFill>
                    <a:srgbClr val="FFFF00"/>
                  </a:solidFill>
                  <a:latin typeface="Arial Narrow" panose="020B0606020202030204" pitchFamily="34" charset="0"/>
                </a:rPr>
                <a:t>2020</a:t>
              </a:r>
            </a:p>
            <a:p>
              <a:pPr lvl="0" algn="ctr">
                <a:tabLst>
                  <a:tab pos="452438" algn="l"/>
                </a:tabLst>
              </a:pPr>
              <a:r>
                <a:rPr lang="id-ID" sz="2400" b="1">
                  <a:solidFill>
                    <a:schemeClr val="bg1"/>
                  </a:solidFill>
                  <a:latin typeface="Arial Narrow" panose="020B0606020202030204" pitchFamily="34" charset="0"/>
                </a:rPr>
                <a:t>Pengembangan</a:t>
              </a:r>
            </a:p>
            <a:p>
              <a:pPr lvl="0" algn="ctr">
                <a:tabLst>
                  <a:tab pos="452438" algn="l"/>
                </a:tabLst>
              </a:pPr>
              <a:r>
                <a:rPr lang="id-ID" sz="2400" b="1">
                  <a:solidFill>
                    <a:schemeClr val="bg1"/>
                  </a:solidFill>
                  <a:latin typeface="Arial Narrow" panose="020B0606020202030204" pitchFamily="34" charset="0"/>
                </a:rPr>
                <a:t>Aplikasi Umum Bidang Kearsipan Dinamis (AUBKD)</a:t>
              </a:r>
            </a:p>
          </p:txBody>
        </p:sp>
      </p:grpSp>
      <p:grpSp>
        <p:nvGrpSpPr>
          <p:cNvPr id="10" name="Grup 9">
            <a:extLst>
              <a:ext uri="{FF2B5EF4-FFF2-40B4-BE49-F238E27FC236}">
                <a16:creationId xmlns:a16="http://schemas.microsoft.com/office/drawing/2014/main" id="{6DDE2093-AE09-40D4-BBCB-E5D07654872E}"/>
              </a:ext>
            </a:extLst>
          </p:cNvPr>
          <p:cNvGrpSpPr/>
          <p:nvPr/>
        </p:nvGrpSpPr>
        <p:grpSpPr>
          <a:xfrm>
            <a:off x="4263256" y="2250326"/>
            <a:ext cx="3293681" cy="3293681"/>
            <a:chOff x="404558" y="2090250"/>
            <a:chExt cx="3293681" cy="3293681"/>
          </a:xfrm>
        </p:grpSpPr>
        <p:sp>
          <p:nvSpPr>
            <p:cNvPr id="11" name="Oval 10">
              <a:extLst>
                <a:ext uri="{FF2B5EF4-FFF2-40B4-BE49-F238E27FC236}">
                  <a16:creationId xmlns:a16="http://schemas.microsoft.com/office/drawing/2014/main" id="{9CD29847-F8CB-475E-BC19-7E9C937AADC6}"/>
                </a:ext>
              </a:extLst>
            </p:cNvPr>
            <p:cNvSpPr>
              <a:spLocks noChangeAspect="1"/>
            </p:cNvSpPr>
            <p:nvPr/>
          </p:nvSpPr>
          <p:spPr>
            <a:xfrm>
              <a:off x="404558" y="2090250"/>
              <a:ext cx="3293681" cy="329368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latin typeface="Arial Narrow" panose="020B0606020202030204" pitchFamily="34" charset="0"/>
              </a:endParaRPr>
            </a:p>
          </p:txBody>
        </p:sp>
        <p:sp>
          <p:nvSpPr>
            <p:cNvPr id="12" name="Kotak Teks 11">
              <a:extLst>
                <a:ext uri="{FF2B5EF4-FFF2-40B4-BE49-F238E27FC236}">
                  <a16:creationId xmlns:a16="http://schemas.microsoft.com/office/drawing/2014/main" id="{D72A3C2C-CAC8-4FBE-9916-0F1126370D65}"/>
                </a:ext>
              </a:extLst>
            </p:cNvPr>
            <p:cNvSpPr txBox="1"/>
            <p:nvPr/>
          </p:nvSpPr>
          <p:spPr>
            <a:xfrm>
              <a:off x="538518" y="2504114"/>
              <a:ext cx="3017112" cy="2077492"/>
            </a:xfrm>
            <a:prstGeom prst="rect">
              <a:avLst/>
            </a:prstGeom>
            <a:noFill/>
            <a:ln>
              <a:noFill/>
            </a:ln>
          </p:spPr>
          <p:txBody>
            <a:bodyPr wrap="square" rtlCol="0">
              <a:spAutoFit/>
            </a:bodyPr>
            <a:lstStyle/>
            <a:p>
              <a:pPr lvl="0" algn="ctr">
                <a:spcAft>
                  <a:spcPts val="600"/>
                </a:spcAft>
                <a:tabLst>
                  <a:tab pos="452438" algn="l"/>
                </a:tabLst>
              </a:pPr>
              <a:r>
                <a:rPr lang="id-ID" sz="2800" b="1">
                  <a:solidFill>
                    <a:srgbClr val="FFFF00"/>
                  </a:solidFill>
                  <a:latin typeface="Arial Narrow" panose="020B0606020202030204" pitchFamily="34" charset="0"/>
                </a:rPr>
                <a:t>2021</a:t>
              </a:r>
            </a:p>
            <a:p>
              <a:pPr lvl="0" algn="ctr">
                <a:tabLst>
                  <a:tab pos="452438" algn="l"/>
                </a:tabLst>
              </a:pPr>
              <a:r>
                <a:rPr lang="id-ID" sz="2400" b="1">
                  <a:solidFill>
                    <a:schemeClr val="bg1"/>
                  </a:solidFill>
                  <a:latin typeface="Arial Narrow" panose="020B0606020202030204" pitchFamily="34" charset="0"/>
                </a:rPr>
                <a:t>Pengembangan</a:t>
              </a:r>
            </a:p>
            <a:p>
              <a:pPr lvl="0" algn="ctr">
                <a:tabLst>
                  <a:tab pos="452438" algn="l"/>
                </a:tabLst>
              </a:pPr>
              <a:r>
                <a:rPr lang="id-ID" sz="2400" b="1">
                  <a:solidFill>
                    <a:schemeClr val="bg1"/>
                  </a:solidFill>
                  <a:latin typeface="Arial Narrow" panose="020B0606020202030204" pitchFamily="34" charset="0"/>
                </a:rPr>
                <a:t>Aplikasi Umum Bidang Kearsipan Statis (AUBKS)</a:t>
              </a:r>
            </a:p>
          </p:txBody>
        </p:sp>
      </p:grpSp>
      <p:grpSp>
        <p:nvGrpSpPr>
          <p:cNvPr id="13" name="Grup 12">
            <a:extLst>
              <a:ext uri="{FF2B5EF4-FFF2-40B4-BE49-F238E27FC236}">
                <a16:creationId xmlns:a16="http://schemas.microsoft.com/office/drawing/2014/main" id="{205A6CD8-68F5-49C2-B909-181CBCC757A7}"/>
              </a:ext>
            </a:extLst>
          </p:cNvPr>
          <p:cNvGrpSpPr/>
          <p:nvPr/>
        </p:nvGrpSpPr>
        <p:grpSpPr>
          <a:xfrm>
            <a:off x="8121954" y="2250326"/>
            <a:ext cx="3293681" cy="3293681"/>
            <a:chOff x="404558" y="2090250"/>
            <a:chExt cx="3293681" cy="3293681"/>
          </a:xfrm>
        </p:grpSpPr>
        <p:sp>
          <p:nvSpPr>
            <p:cNvPr id="14" name="Oval 13">
              <a:extLst>
                <a:ext uri="{FF2B5EF4-FFF2-40B4-BE49-F238E27FC236}">
                  <a16:creationId xmlns:a16="http://schemas.microsoft.com/office/drawing/2014/main" id="{5FE8B39C-441E-427B-80AC-9A15F03BE506}"/>
                </a:ext>
              </a:extLst>
            </p:cNvPr>
            <p:cNvSpPr>
              <a:spLocks noChangeAspect="1"/>
            </p:cNvSpPr>
            <p:nvPr/>
          </p:nvSpPr>
          <p:spPr>
            <a:xfrm>
              <a:off x="404558" y="2090250"/>
              <a:ext cx="3293681" cy="32936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Narrow" panose="020B0606020202030204" pitchFamily="34" charset="0"/>
              </a:endParaRPr>
            </a:p>
          </p:txBody>
        </p:sp>
        <p:sp>
          <p:nvSpPr>
            <p:cNvPr id="15" name="Kotak Teks 14">
              <a:extLst>
                <a:ext uri="{FF2B5EF4-FFF2-40B4-BE49-F238E27FC236}">
                  <a16:creationId xmlns:a16="http://schemas.microsoft.com/office/drawing/2014/main" id="{2D3A6EFD-0439-4CA9-92FB-37BF366A38A1}"/>
                </a:ext>
              </a:extLst>
            </p:cNvPr>
            <p:cNvSpPr txBox="1"/>
            <p:nvPr/>
          </p:nvSpPr>
          <p:spPr>
            <a:xfrm>
              <a:off x="548678" y="2361874"/>
              <a:ext cx="3017112" cy="2631490"/>
            </a:xfrm>
            <a:prstGeom prst="rect">
              <a:avLst/>
            </a:prstGeom>
            <a:noFill/>
            <a:ln>
              <a:noFill/>
            </a:ln>
          </p:spPr>
          <p:txBody>
            <a:bodyPr wrap="square" rtlCol="0">
              <a:spAutoFit/>
            </a:bodyPr>
            <a:lstStyle/>
            <a:p>
              <a:pPr lvl="0" algn="ctr">
                <a:spcAft>
                  <a:spcPts val="600"/>
                </a:spcAft>
                <a:tabLst>
                  <a:tab pos="452438" algn="l"/>
                </a:tabLst>
              </a:pPr>
              <a:r>
                <a:rPr lang="id-ID" sz="2800" b="1">
                  <a:solidFill>
                    <a:srgbClr val="FFFF00"/>
                  </a:solidFill>
                  <a:latin typeface="Arial Narrow" panose="020B0606020202030204" pitchFamily="34" charset="0"/>
                </a:rPr>
                <a:t>2021</a:t>
              </a:r>
            </a:p>
            <a:p>
              <a:pPr lvl="0" algn="ctr">
                <a:tabLst>
                  <a:tab pos="452438" algn="l"/>
                </a:tabLst>
              </a:pPr>
              <a:r>
                <a:rPr lang="id-ID" sz="2200" b="1">
                  <a:solidFill>
                    <a:schemeClr val="bg1"/>
                  </a:solidFill>
                  <a:latin typeface="Arial Narrow" panose="020B0606020202030204" pitchFamily="34" charset="0"/>
                </a:rPr>
                <a:t>Pengembangan</a:t>
              </a:r>
            </a:p>
            <a:p>
              <a:pPr lvl="0" algn="ctr">
                <a:tabLst>
                  <a:tab pos="452438" algn="l"/>
                </a:tabLst>
              </a:pPr>
              <a:r>
                <a:rPr lang="id-ID" sz="2200" b="1">
                  <a:solidFill>
                    <a:schemeClr val="bg1"/>
                  </a:solidFill>
                  <a:latin typeface="Arial Narrow" panose="020B0606020202030204" pitchFamily="34" charset="0"/>
                </a:rPr>
                <a:t>Aplikasi Sistem Informasi Kearsipan Nasional (SIKN) dan Jaringan Informasi Kearsipan Nasional (JIKN)</a:t>
              </a:r>
            </a:p>
          </p:txBody>
        </p:sp>
      </p:grpSp>
      <p:pic>
        <p:nvPicPr>
          <p:cNvPr id="2" name="Picture 1">
            <a:extLst>
              <a:ext uri="{FF2B5EF4-FFF2-40B4-BE49-F238E27FC236}">
                <a16:creationId xmlns:a16="http://schemas.microsoft.com/office/drawing/2014/main" id="{5E6AD128-98B8-4045-B657-E21520A05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98" y="5544007"/>
            <a:ext cx="3167999" cy="1105116"/>
          </a:xfrm>
          <a:prstGeom prst="rect">
            <a:avLst/>
          </a:prstGeom>
        </p:spPr>
      </p:pic>
    </p:spTree>
    <p:extLst>
      <p:ext uri="{BB962C8B-B14F-4D97-AF65-F5344CB8AC3E}">
        <p14:creationId xmlns:p14="http://schemas.microsoft.com/office/powerpoint/2010/main" val="218345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6242" y="1543048"/>
            <a:ext cx="8959516" cy="4585859"/>
          </a:xfrm>
        </p:spPr>
        <p:txBody>
          <a:bodyPr>
            <a:normAutofit/>
          </a:bodyPr>
          <a:lstStyle/>
          <a:p>
            <a:pPr>
              <a:buNone/>
              <a:tabLst>
                <a:tab pos="1798638" algn="l"/>
                <a:tab pos="2068513" algn="l"/>
              </a:tabLst>
              <a:defRPr/>
            </a:pPr>
            <a:r>
              <a:rPr lang="en-US" sz="2400" dirty="0" err="1"/>
              <a:t>Nama</a:t>
            </a:r>
            <a:r>
              <a:rPr lang="en-US" sz="2400" dirty="0"/>
              <a:t>	:	</a:t>
            </a:r>
            <a:r>
              <a:rPr lang="en-US" sz="2400" dirty="0" err="1"/>
              <a:t>Irwanto</a:t>
            </a:r>
            <a:r>
              <a:rPr lang="en-US" sz="2400" dirty="0"/>
              <a:t> </a:t>
            </a:r>
            <a:r>
              <a:rPr lang="en-US" sz="2400" dirty="0" err="1"/>
              <a:t>Eko</a:t>
            </a:r>
            <a:r>
              <a:rPr lang="en-US" sz="2400" dirty="0"/>
              <a:t> </a:t>
            </a:r>
            <a:r>
              <a:rPr lang="en-US" sz="2400" dirty="0" err="1"/>
              <a:t>Saputro</a:t>
            </a:r>
            <a:r>
              <a:rPr lang="en-US" sz="2400" dirty="0"/>
              <a:t>, ST, M.MSI</a:t>
            </a:r>
          </a:p>
          <a:p>
            <a:pPr marL="2065338" indent="-2065338">
              <a:buNone/>
              <a:tabLst>
                <a:tab pos="1892300" algn="l"/>
                <a:tab pos="2068513" algn="l"/>
              </a:tabLst>
              <a:defRPr/>
            </a:pPr>
            <a:r>
              <a:rPr lang="en-US" sz="2400" dirty="0" err="1"/>
              <a:t>Pendidikan</a:t>
            </a:r>
            <a:r>
              <a:rPr lang="en-US" sz="2400" dirty="0"/>
              <a:t>	: 	S2 </a:t>
            </a:r>
            <a:r>
              <a:rPr lang="en-US" sz="2400" dirty="0" err="1"/>
              <a:t>Sistem</a:t>
            </a:r>
            <a:r>
              <a:rPr lang="en-US" sz="2400" dirty="0"/>
              <a:t> </a:t>
            </a:r>
            <a:r>
              <a:rPr lang="en-US" sz="2400" dirty="0" err="1"/>
              <a:t>Informasi</a:t>
            </a:r>
            <a:r>
              <a:rPr lang="en-US" sz="2400" dirty="0"/>
              <a:t>, </a:t>
            </a:r>
            <a:r>
              <a:rPr lang="en-US" sz="2400" dirty="0" err="1"/>
              <a:t>Universitas</a:t>
            </a:r>
            <a:r>
              <a:rPr lang="en-US" sz="2400" dirty="0"/>
              <a:t> </a:t>
            </a:r>
            <a:r>
              <a:rPr lang="en-US" sz="2400" dirty="0" err="1"/>
              <a:t>Gunadarma</a:t>
            </a:r>
            <a:endParaRPr lang="en-US" sz="2400" dirty="0"/>
          </a:p>
          <a:p>
            <a:pPr>
              <a:buNone/>
              <a:tabLst>
                <a:tab pos="1798638" algn="l"/>
                <a:tab pos="2068513" algn="l"/>
              </a:tabLst>
              <a:defRPr/>
            </a:pPr>
            <a:r>
              <a:rPr lang="id-ID" sz="2400" dirty="0"/>
              <a:t>Jabatan	:	</a:t>
            </a:r>
            <a:r>
              <a:rPr lang="en-US" sz="2400" dirty="0" err="1"/>
              <a:t>Pranata</a:t>
            </a:r>
            <a:r>
              <a:rPr lang="en-US" sz="2400" dirty="0"/>
              <a:t> </a:t>
            </a:r>
            <a:r>
              <a:rPr lang="en-US" sz="2400" dirty="0" err="1"/>
              <a:t>Komputer</a:t>
            </a:r>
            <a:r>
              <a:rPr lang="en-US" sz="2400" dirty="0"/>
              <a:t> Madya </a:t>
            </a:r>
            <a:r>
              <a:rPr lang="en-US" sz="2400" dirty="0" err="1"/>
              <a:t>selaku</a:t>
            </a:r>
            <a:r>
              <a:rPr lang="en-US" sz="2400" dirty="0"/>
              <a:t> </a:t>
            </a:r>
            <a:r>
              <a:rPr lang="en-US" sz="2400" dirty="0" err="1"/>
              <a:t>Koordinator</a:t>
            </a:r>
            <a:r>
              <a:rPr lang="en-US" sz="2400" dirty="0"/>
              <a:t> 			</a:t>
            </a:r>
            <a:r>
              <a:rPr lang="en-US" sz="2400" dirty="0" err="1"/>
              <a:t>Kelompok</a:t>
            </a:r>
            <a:r>
              <a:rPr lang="en-US" sz="2400" dirty="0"/>
              <a:t> </a:t>
            </a:r>
            <a:r>
              <a:rPr lang="en-US" sz="2400" dirty="0" err="1"/>
              <a:t>Pengelolaan</a:t>
            </a:r>
            <a:r>
              <a:rPr lang="en-US" sz="2400" dirty="0"/>
              <a:t> Data dan </a:t>
            </a:r>
            <a:r>
              <a:rPr lang="en-US" sz="2400" dirty="0" err="1"/>
              <a:t>Informasi</a:t>
            </a:r>
            <a:endParaRPr lang="en-US" sz="2400" dirty="0"/>
          </a:p>
          <a:p>
            <a:pPr>
              <a:buNone/>
              <a:tabLst>
                <a:tab pos="1798638" algn="l"/>
                <a:tab pos="2068513" algn="l"/>
              </a:tabLst>
              <a:defRPr/>
            </a:pPr>
            <a:r>
              <a:rPr lang="en-US" sz="2400" dirty="0" err="1"/>
              <a:t>Telp</a:t>
            </a:r>
            <a:r>
              <a:rPr lang="en-US" sz="2400" dirty="0"/>
              <a:t>	:	0812-9380103</a:t>
            </a:r>
            <a:endParaRPr lang="id-ID" sz="2400" dirty="0"/>
          </a:p>
          <a:p>
            <a:pPr>
              <a:buNone/>
              <a:tabLst>
                <a:tab pos="1798638" algn="l"/>
                <a:tab pos="2068513" algn="l"/>
              </a:tabLst>
              <a:defRPr/>
            </a:pPr>
            <a:r>
              <a:rPr lang="id-ID" sz="2400" dirty="0"/>
              <a:t>Email	: 	</a:t>
            </a:r>
            <a:r>
              <a:rPr lang="en-US" sz="2400" dirty="0"/>
              <a:t>irwanto.saputro@anri.go.id</a:t>
            </a:r>
          </a:p>
          <a:p>
            <a:pPr>
              <a:buNone/>
              <a:tabLst>
                <a:tab pos="1798638" algn="l"/>
                <a:tab pos="2068513" algn="l"/>
              </a:tabLst>
              <a:defRPr/>
            </a:pPr>
            <a:endParaRPr lang="en-US" dirty="0"/>
          </a:p>
          <a:p>
            <a:pPr>
              <a:buNone/>
              <a:tabLst>
                <a:tab pos="1798638" algn="l"/>
                <a:tab pos="2068513" algn="l"/>
              </a:tabLst>
              <a:defRPr/>
            </a:pPr>
            <a:r>
              <a:rPr lang="en-US" sz="2400" dirty="0" err="1"/>
              <a:t>Pengalaman</a:t>
            </a:r>
            <a:r>
              <a:rPr lang="en-US" sz="2400" dirty="0"/>
              <a:t> </a:t>
            </a:r>
            <a:r>
              <a:rPr lang="en-US" sz="2400" dirty="0" err="1"/>
              <a:t>Kerja</a:t>
            </a:r>
            <a:r>
              <a:rPr lang="en-US" sz="2400" dirty="0"/>
              <a:t> :</a:t>
            </a:r>
          </a:p>
          <a:p>
            <a:pPr>
              <a:buFontTx/>
              <a:buChar char="-"/>
              <a:tabLst>
                <a:tab pos="1798638" algn="l"/>
                <a:tab pos="2068513" algn="l"/>
              </a:tabLst>
              <a:defRPr/>
            </a:pPr>
            <a:r>
              <a:rPr lang="en-US" sz="2400" dirty="0" err="1"/>
              <a:t>Dosen</a:t>
            </a:r>
            <a:r>
              <a:rPr lang="en-US" sz="2400" dirty="0"/>
              <a:t> </a:t>
            </a:r>
            <a:r>
              <a:rPr lang="en-US" sz="2400" dirty="0" err="1"/>
              <a:t>pada</a:t>
            </a:r>
            <a:r>
              <a:rPr lang="en-US" sz="2400" dirty="0"/>
              <a:t> STMIK </a:t>
            </a:r>
            <a:r>
              <a:rPr lang="en-US" sz="2400" dirty="0" err="1"/>
              <a:t>Bani</a:t>
            </a:r>
            <a:r>
              <a:rPr lang="en-US" sz="2400" dirty="0"/>
              <a:t> </a:t>
            </a:r>
            <a:r>
              <a:rPr lang="en-US" sz="2400" dirty="0" err="1"/>
              <a:t>Saleh</a:t>
            </a:r>
            <a:r>
              <a:rPr lang="en-US" sz="2400" dirty="0"/>
              <a:t> – </a:t>
            </a:r>
            <a:r>
              <a:rPr lang="en-US" sz="2400" dirty="0" err="1"/>
              <a:t>Bekasi</a:t>
            </a:r>
            <a:r>
              <a:rPr lang="en-US" sz="2400" dirty="0"/>
              <a:t> (2001 – </a:t>
            </a:r>
            <a:r>
              <a:rPr lang="en-US" sz="2400" dirty="0" err="1"/>
              <a:t>Sekarang</a:t>
            </a:r>
            <a:r>
              <a:rPr lang="en-US" sz="2400" dirty="0"/>
              <a:t>)</a:t>
            </a:r>
          </a:p>
          <a:p>
            <a:pPr>
              <a:buFontTx/>
              <a:buChar char="-"/>
              <a:tabLst>
                <a:tab pos="1798638" algn="l"/>
                <a:tab pos="2068513" algn="l"/>
              </a:tabLst>
              <a:defRPr/>
            </a:pPr>
            <a:r>
              <a:rPr lang="en-US" sz="2400" dirty="0" err="1"/>
              <a:t>Arsip</a:t>
            </a:r>
            <a:r>
              <a:rPr lang="en-US" sz="2400" dirty="0"/>
              <a:t> </a:t>
            </a:r>
            <a:r>
              <a:rPr lang="en-US" sz="2400" dirty="0" err="1"/>
              <a:t>Nasional</a:t>
            </a:r>
            <a:r>
              <a:rPr lang="en-US" sz="2400" dirty="0"/>
              <a:t> RI (2006 – </a:t>
            </a:r>
            <a:r>
              <a:rPr lang="en-US" sz="2400" dirty="0" err="1"/>
              <a:t>Sekarang</a:t>
            </a:r>
            <a:r>
              <a:rPr lang="en-US" sz="2400" dirty="0"/>
              <a:t>)</a:t>
            </a:r>
          </a:p>
          <a:p>
            <a:pPr>
              <a:buNone/>
              <a:tabLst>
                <a:tab pos="1798638" algn="l"/>
                <a:tab pos="2068513" algn="l"/>
              </a:tabLst>
              <a:defRPr/>
            </a:pPr>
            <a:endParaRPr lang="en-US" dirty="0"/>
          </a:p>
        </p:txBody>
      </p:sp>
      <p:sp>
        <p:nvSpPr>
          <p:cNvPr id="4" name="Title 3"/>
          <p:cNvSpPr>
            <a:spLocks noGrp="1"/>
          </p:cNvSpPr>
          <p:nvPr>
            <p:ph type="title"/>
          </p:nvPr>
        </p:nvSpPr>
        <p:spPr>
          <a:xfrm>
            <a:off x="1151021" y="217485"/>
            <a:ext cx="10515600" cy="1325563"/>
          </a:xfrm>
        </p:spPr>
        <p:txBody>
          <a:bodyPr/>
          <a:lstStyle/>
          <a:p>
            <a:pPr algn="r"/>
            <a:r>
              <a:rPr lang="en-US" b="1" dirty="0">
                <a:solidFill>
                  <a:srgbClr val="C00000"/>
                </a:solidFill>
              </a:rPr>
              <a:t>BIODATA</a:t>
            </a:r>
          </a:p>
        </p:txBody>
      </p:sp>
    </p:spTree>
    <p:extLst>
      <p:ext uri="{BB962C8B-B14F-4D97-AF65-F5344CB8AC3E}">
        <p14:creationId xmlns:p14="http://schemas.microsoft.com/office/powerpoint/2010/main" val="42539328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40B5448B-E701-4939-BC03-D8ACD90EFB34}"/>
              </a:ext>
            </a:extLst>
          </p:cNvPr>
          <p:cNvSpPr txBox="1"/>
          <p:nvPr/>
        </p:nvSpPr>
        <p:spPr>
          <a:xfrm>
            <a:off x="227884" y="210201"/>
            <a:ext cx="9437814" cy="1200329"/>
          </a:xfrm>
          <a:prstGeom prst="rect">
            <a:avLst/>
          </a:prstGeom>
          <a:noFill/>
        </p:spPr>
        <p:txBody>
          <a:bodyPr wrap="square" rtlCol="0">
            <a:spAutoFit/>
          </a:bodyPr>
          <a:lstStyle/>
          <a:p>
            <a:r>
              <a:rPr lang="id-ID" sz="3600">
                <a:solidFill>
                  <a:srgbClr val="800000"/>
                </a:solidFill>
                <a:latin typeface="Impact" panose="020B0806030902050204" pitchFamily="34" charset="0"/>
              </a:rPr>
              <a:t>PENGEMBANGAN DAN PENERAPAN</a:t>
            </a:r>
          </a:p>
          <a:p>
            <a:r>
              <a:rPr lang="id-ID" sz="3600">
                <a:solidFill>
                  <a:srgbClr val="800000"/>
                </a:solidFill>
                <a:latin typeface="Impact" panose="020B0806030902050204" pitchFamily="34" charset="0"/>
              </a:rPr>
              <a:t>APLIKASI UMUM BIDANG KEARSIPAN DINAMIS</a:t>
            </a:r>
          </a:p>
        </p:txBody>
      </p:sp>
      <p:grpSp>
        <p:nvGrpSpPr>
          <p:cNvPr id="13" name="Grup 12">
            <a:extLst>
              <a:ext uri="{FF2B5EF4-FFF2-40B4-BE49-F238E27FC236}">
                <a16:creationId xmlns:a16="http://schemas.microsoft.com/office/drawing/2014/main" id="{E8E903EE-9A35-42AF-B140-859A4B767469}"/>
              </a:ext>
            </a:extLst>
          </p:cNvPr>
          <p:cNvGrpSpPr/>
          <p:nvPr/>
        </p:nvGrpSpPr>
        <p:grpSpPr>
          <a:xfrm>
            <a:off x="342042" y="3518728"/>
            <a:ext cx="2765534" cy="3002878"/>
            <a:chOff x="-829342" y="-483241"/>
            <a:chExt cx="3327991" cy="2385255"/>
          </a:xfrm>
        </p:grpSpPr>
        <p:sp>
          <p:nvSpPr>
            <p:cNvPr id="11" name="Persegi Panjang: Sudut Lengkung 10">
              <a:extLst>
                <a:ext uri="{FF2B5EF4-FFF2-40B4-BE49-F238E27FC236}">
                  <a16:creationId xmlns:a16="http://schemas.microsoft.com/office/drawing/2014/main" id="{FE33F38E-DA10-43E9-998E-12F3F63C2F4C}"/>
                </a:ext>
              </a:extLst>
            </p:cNvPr>
            <p:cNvSpPr/>
            <p:nvPr/>
          </p:nvSpPr>
          <p:spPr>
            <a:xfrm>
              <a:off x="-829342" y="-483241"/>
              <a:ext cx="3327991" cy="23852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Narrow" panose="020B0606020202030204" pitchFamily="34" charset="0"/>
              </a:endParaRPr>
            </a:p>
          </p:txBody>
        </p:sp>
        <p:sp>
          <p:nvSpPr>
            <p:cNvPr id="12" name="Kotak Teks 11">
              <a:extLst>
                <a:ext uri="{FF2B5EF4-FFF2-40B4-BE49-F238E27FC236}">
                  <a16:creationId xmlns:a16="http://schemas.microsoft.com/office/drawing/2014/main" id="{5AD7335A-C6AD-441E-B384-5C5CCA758860}"/>
                </a:ext>
              </a:extLst>
            </p:cNvPr>
            <p:cNvSpPr txBox="1"/>
            <p:nvPr/>
          </p:nvSpPr>
          <p:spPr>
            <a:xfrm>
              <a:off x="-777950" y="-49440"/>
              <a:ext cx="3225205" cy="1540186"/>
            </a:xfrm>
            <a:prstGeom prst="rect">
              <a:avLst/>
            </a:prstGeom>
            <a:noFill/>
          </p:spPr>
          <p:txBody>
            <a:bodyPr wrap="square" rtlCol="0">
              <a:spAutoFit/>
            </a:bodyPr>
            <a:lstStyle/>
            <a:p>
              <a:pPr algn="ctr"/>
              <a:r>
                <a:rPr lang="id-ID" sz="2000">
                  <a:solidFill>
                    <a:schemeClr val="bg1"/>
                  </a:solidFill>
                  <a:latin typeface="Arial Narrow" panose="020B0606020202030204" pitchFamily="34" charset="0"/>
                </a:rPr>
                <a:t>Pembangunan &amp; pengembangan Aplikasi Sistem Informasi Kearsipan Dinamis (SIKD) oleh ANRI </a:t>
              </a:r>
            </a:p>
            <a:p>
              <a:pPr algn="ctr"/>
              <a:r>
                <a:rPr lang="id-ID" sz="2000">
                  <a:solidFill>
                    <a:srgbClr val="FFFF00"/>
                  </a:solidFill>
                  <a:latin typeface="Arial Narrow" panose="020B0606020202030204" pitchFamily="34" charset="0"/>
                </a:rPr>
                <a:t>(2009-2019)</a:t>
              </a:r>
            </a:p>
          </p:txBody>
        </p:sp>
      </p:grpSp>
      <p:grpSp>
        <p:nvGrpSpPr>
          <p:cNvPr id="14" name="Grup 13">
            <a:extLst>
              <a:ext uri="{FF2B5EF4-FFF2-40B4-BE49-F238E27FC236}">
                <a16:creationId xmlns:a16="http://schemas.microsoft.com/office/drawing/2014/main" id="{2DF58667-5255-4571-ADA9-837A69456B30}"/>
              </a:ext>
            </a:extLst>
          </p:cNvPr>
          <p:cNvGrpSpPr/>
          <p:nvPr/>
        </p:nvGrpSpPr>
        <p:grpSpPr>
          <a:xfrm>
            <a:off x="3291472" y="2914807"/>
            <a:ext cx="2765534" cy="3002879"/>
            <a:chOff x="-829342" y="627322"/>
            <a:chExt cx="3327991" cy="2256556"/>
          </a:xfrm>
        </p:grpSpPr>
        <p:sp>
          <p:nvSpPr>
            <p:cNvPr id="15" name="Persegi Panjang: Sudut Lengkung 14">
              <a:extLst>
                <a:ext uri="{FF2B5EF4-FFF2-40B4-BE49-F238E27FC236}">
                  <a16:creationId xmlns:a16="http://schemas.microsoft.com/office/drawing/2014/main" id="{6CB5B6E3-D1BA-4290-ABF5-F92B62E0F115}"/>
                </a:ext>
              </a:extLst>
            </p:cNvPr>
            <p:cNvSpPr/>
            <p:nvPr/>
          </p:nvSpPr>
          <p:spPr>
            <a:xfrm>
              <a:off x="-829342" y="627322"/>
              <a:ext cx="3327991" cy="2256556"/>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Arial Narrow" panose="020B0606020202030204" pitchFamily="34" charset="0"/>
              </a:endParaRPr>
            </a:p>
          </p:txBody>
        </p:sp>
        <p:sp>
          <p:nvSpPr>
            <p:cNvPr id="16" name="Kotak Teks 15">
              <a:extLst>
                <a:ext uri="{FF2B5EF4-FFF2-40B4-BE49-F238E27FC236}">
                  <a16:creationId xmlns:a16="http://schemas.microsoft.com/office/drawing/2014/main" id="{8534A862-A4AE-4AE2-8D38-5BBFB2C6A774}"/>
                </a:ext>
              </a:extLst>
            </p:cNvPr>
            <p:cNvSpPr txBox="1"/>
            <p:nvPr/>
          </p:nvSpPr>
          <p:spPr>
            <a:xfrm>
              <a:off x="-777950" y="814543"/>
              <a:ext cx="3225205" cy="1919649"/>
            </a:xfrm>
            <a:prstGeom prst="rect">
              <a:avLst/>
            </a:prstGeom>
            <a:noFill/>
          </p:spPr>
          <p:txBody>
            <a:bodyPr wrap="square" rtlCol="0">
              <a:spAutoFit/>
            </a:bodyPr>
            <a:lstStyle/>
            <a:p>
              <a:pPr algn="ctr"/>
              <a:r>
                <a:rPr lang="id-ID" sz="2000">
                  <a:solidFill>
                    <a:schemeClr val="bg1"/>
                  </a:solidFill>
                  <a:latin typeface="Arial Narrow" panose="020B0606020202030204" pitchFamily="34" charset="0"/>
                </a:rPr>
                <a:t>Penerapan “e-Arsip” (Aplikasi SIKD) di K/L/D sebagai Output Prioritas Nasional pada Pengarusutamaan Tata Kelola Pemerintahan yang Baik dalam RPJMN </a:t>
              </a:r>
            </a:p>
            <a:p>
              <a:pPr algn="ctr"/>
              <a:r>
                <a:rPr lang="id-ID" sz="2000">
                  <a:solidFill>
                    <a:srgbClr val="FFFF00"/>
                  </a:solidFill>
                  <a:latin typeface="Arial Narrow" panose="020B0606020202030204" pitchFamily="34" charset="0"/>
                </a:rPr>
                <a:t>2015-2019</a:t>
              </a:r>
            </a:p>
          </p:txBody>
        </p:sp>
      </p:grpSp>
      <p:grpSp>
        <p:nvGrpSpPr>
          <p:cNvPr id="17" name="Grup 16">
            <a:extLst>
              <a:ext uri="{FF2B5EF4-FFF2-40B4-BE49-F238E27FC236}">
                <a16:creationId xmlns:a16="http://schemas.microsoft.com/office/drawing/2014/main" id="{9A1ABF86-37D7-434B-B0C9-2434C261A09D}"/>
              </a:ext>
            </a:extLst>
          </p:cNvPr>
          <p:cNvGrpSpPr/>
          <p:nvPr/>
        </p:nvGrpSpPr>
        <p:grpSpPr>
          <a:xfrm>
            <a:off x="6240902" y="2180380"/>
            <a:ext cx="2722827" cy="3002878"/>
            <a:chOff x="-829342" y="627322"/>
            <a:chExt cx="3327991" cy="2256556"/>
          </a:xfrm>
        </p:grpSpPr>
        <p:sp>
          <p:nvSpPr>
            <p:cNvPr id="18" name="Persegi Panjang: Sudut Lengkung 17">
              <a:extLst>
                <a:ext uri="{FF2B5EF4-FFF2-40B4-BE49-F238E27FC236}">
                  <a16:creationId xmlns:a16="http://schemas.microsoft.com/office/drawing/2014/main" id="{99F889B5-624E-4AEC-8AF9-19D77AB322DA}"/>
                </a:ext>
              </a:extLst>
            </p:cNvPr>
            <p:cNvSpPr/>
            <p:nvPr/>
          </p:nvSpPr>
          <p:spPr>
            <a:xfrm>
              <a:off x="-829342" y="627322"/>
              <a:ext cx="3327991" cy="225655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Arial Narrow" panose="020B0606020202030204" pitchFamily="34" charset="0"/>
              </a:endParaRPr>
            </a:p>
          </p:txBody>
        </p:sp>
        <p:sp>
          <p:nvSpPr>
            <p:cNvPr id="19" name="Kotak Teks 18">
              <a:extLst>
                <a:ext uri="{FF2B5EF4-FFF2-40B4-BE49-F238E27FC236}">
                  <a16:creationId xmlns:a16="http://schemas.microsoft.com/office/drawing/2014/main" id="{E32BE44E-DC36-4BC4-82BD-C86607904908}"/>
                </a:ext>
              </a:extLst>
            </p:cNvPr>
            <p:cNvSpPr txBox="1"/>
            <p:nvPr/>
          </p:nvSpPr>
          <p:spPr>
            <a:xfrm>
              <a:off x="-777950" y="814543"/>
              <a:ext cx="3225205" cy="1919650"/>
            </a:xfrm>
            <a:prstGeom prst="rect">
              <a:avLst/>
            </a:prstGeom>
            <a:noFill/>
          </p:spPr>
          <p:txBody>
            <a:bodyPr wrap="square" rtlCol="0">
              <a:spAutoFit/>
            </a:bodyPr>
            <a:lstStyle/>
            <a:p>
              <a:pPr lvl="0" algn="ctr"/>
              <a:r>
                <a:rPr lang="id-ID" sz="2000">
                  <a:solidFill>
                    <a:schemeClr val="bg1"/>
                  </a:solidFill>
                  <a:latin typeface="Arial Narrow" panose="020B0606020202030204" pitchFamily="34" charset="0"/>
                </a:rPr>
                <a:t>Pengembangan aplikasi </a:t>
              </a:r>
              <a:r>
                <a:rPr lang="id-ID" sz="2000" b="1">
                  <a:solidFill>
                    <a:schemeClr val="bg1"/>
                  </a:solidFill>
                  <a:latin typeface="Arial Narrow" panose="020B0606020202030204" pitchFamily="34" charset="0"/>
                  <a:cs typeface="Biome" panose="020B0503030204020804" pitchFamily="34" charset="0"/>
                </a:rPr>
                <a:t>SRIKANDI</a:t>
              </a:r>
              <a:r>
                <a:rPr lang="id-ID" sz="2000">
                  <a:solidFill>
                    <a:schemeClr val="bg1"/>
                  </a:solidFill>
                  <a:latin typeface="Arial Narrow" panose="020B0606020202030204" pitchFamily="34" charset="0"/>
                </a:rPr>
                <a:t> sebagai Aplikasi Umum Bidang Kearsipan Dinamis sesuai amanat percepatan dalam Perpres No 95 Th 2018 tentang SPBE</a:t>
              </a:r>
            </a:p>
            <a:p>
              <a:pPr lvl="0" algn="ctr"/>
              <a:r>
                <a:rPr lang="id-ID" sz="2000">
                  <a:solidFill>
                    <a:srgbClr val="FFFF00"/>
                  </a:solidFill>
                  <a:latin typeface="Arial Narrow" panose="020B0606020202030204" pitchFamily="34" charset="0"/>
                </a:rPr>
                <a:t>(2019-2020)</a:t>
              </a:r>
            </a:p>
          </p:txBody>
        </p:sp>
      </p:grpSp>
      <p:grpSp>
        <p:nvGrpSpPr>
          <p:cNvPr id="20" name="Grup 19">
            <a:extLst>
              <a:ext uri="{FF2B5EF4-FFF2-40B4-BE49-F238E27FC236}">
                <a16:creationId xmlns:a16="http://schemas.microsoft.com/office/drawing/2014/main" id="{8E96E539-04BA-4FF9-AF76-18C1373335C6}"/>
              </a:ext>
            </a:extLst>
          </p:cNvPr>
          <p:cNvGrpSpPr/>
          <p:nvPr/>
        </p:nvGrpSpPr>
        <p:grpSpPr>
          <a:xfrm>
            <a:off x="9168891" y="1446731"/>
            <a:ext cx="2765534" cy="3002878"/>
            <a:chOff x="-829342" y="627322"/>
            <a:chExt cx="3327991" cy="2084823"/>
          </a:xfrm>
        </p:grpSpPr>
        <p:sp>
          <p:nvSpPr>
            <p:cNvPr id="21" name="Persegi Panjang: Sudut Lengkung 20">
              <a:extLst>
                <a:ext uri="{FF2B5EF4-FFF2-40B4-BE49-F238E27FC236}">
                  <a16:creationId xmlns:a16="http://schemas.microsoft.com/office/drawing/2014/main" id="{70EDB841-9EAC-4EAD-843C-DF874860B918}"/>
                </a:ext>
              </a:extLst>
            </p:cNvPr>
            <p:cNvSpPr/>
            <p:nvPr/>
          </p:nvSpPr>
          <p:spPr>
            <a:xfrm>
              <a:off x="-829342" y="627322"/>
              <a:ext cx="3327991" cy="208482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Arial Narrow" panose="020B0606020202030204" pitchFamily="34" charset="0"/>
              </a:endParaRPr>
            </a:p>
          </p:txBody>
        </p:sp>
        <p:sp>
          <p:nvSpPr>
            <p:cNvPr id="22" name="Kotak Teks 21">
              <a:extLst>
                <a:ext uri="{FF2B5EF4-FFF2-40B4-BE49-F238E27FC236}">
                  <a16:creationId xmlns:a16="http://schemas.microsoft.com/office/drawing/2014/main" id="{D3817920-8270-41EB-8FAF-2CC76BFF6A1B}"/>
                </a:ext>
              </a:extLst>
            </p:cNvPr>
            <p:cNvSpPr txBox="1"/>
            <p:nvPr/>
          </p:nvSpPr>
          <p:spPr>
            <a:xfrm>
              <a:off x="-769727" y="961656"/>
              <a:ext cx="3165798" cy="1559875"/>
            </a:xfrm>
            <a:prstGeom prst="rect">
              <a:avLst/>
            </a:prstGeom>
            <a:noFill/>
          </p:spPr>
          <p:txBody>
            <a:bodyPr wrap="square" rtlCol="0">
              <a:spAutoFit/>
            </a:bodyPr>
            <a:lstStyle/>
            <a:p>
              <a:pPr lvl="0" algn="ctr"/>
              <a:r>
                <a:rPr lang="id-ID" sz="2000">
                  <a:solidFill>
                    <a:schemeClr val="bg1"/>
                  </a:solidFill>
                  <a:latin typeface="Arial Narrow" panose="020B0606020202030204" pitchFamily="34" charset="0"/>
                </a:rPr>
                <a:t>Penerapan “e-Arsip Terintegrasi” (Aplikasi </a:t>
              </a:r>
              <a:r>
                <a:rPr lang="id-ID" sz="2000" b="1">
                  <a:solidFill>
                    <a:schemeClr val="bg1"/>
                  </a:solidFill>
                  <a:latin typeface="Arial Narrow" panose="020B0606020202030204" pitchFamily="34" charset="0"/>
                  <a:cs typeface="Biome" panose="020B0503030204020804" pitchFamily="34" charset="0"/>
                </a:rPr>
                <a:t>SRIKANDI</a:t>
              </a:r>
              <a:r>
                <a:rPr lang="id-ID" sz="2000">
                  <a:solidFill>
                    <a:schemeClr val="bg1"/>
                  </a:solidFill>
                  <a:latin typeface="Arial Narrow" panose="020B0606020202030204" pitchFamily="34" charset="0"/>
                </a:rPr>
                <a:t>) di Instansi Pemerintah sebagai Output Prioritas Nasional dalam RPJMN</a:t>
              </a:r>
            </a:p>
            <a:p>
              <a:pPr lvl="0" algn="ctr"/>
              <a:r>
                <a:rPr lang="id-ID" sz="2000">
                  <a:solidFill>
                    <a:srgbClr val="FFFF00"/>
                  </a:solidFill>
                  <a:latin typeface="Arial Narrow" panose="020B0606020202030204" pitchFamily="34" charset="0"/>
                </a:rPr>
                <a:t>2020-2024</a:t>
              </a:r>
            </a:p>
          </p:txBody>
        </p:sp>
      </p:grpSp>
      <p:sp>
        <p:nvSpPr>
          <p:cNvPr id="3" name="Kotak Teks 2">
            <a:extLst>
              <a:ext uri="{FF2B5EF4-FFF2-40B4-BE49-F238E27FC236}">
                <a16:creationId xmlns:a16="http://schemas.microsoft.com/office/drawing/2014/main" id="{119386E7-0348-4EF7-8C58-F8CABB527C61}"/>
              </a:ext>
            </a:extLst>
          </p:cNvPr>
          <p:cNvSpPr txBox="1"/>
          <p:nvPr/>
        </p:nvSpPr>
        <p:spPr>
          <a:xfrm>
            <a:off x="1183525" y="2687731"/>
            <a:ext cx="1082566" cy="830997"/>
          </a:xfrm>
          <a:prstGeom prst="rect">
            <a:avLst/>
          </a:prstGeom>
          <a:noFill/>
        </p:spPr>
        <p:txBody>
          <a:bodyPr wrap="square" rtlCol="0">
            <a:spAutoFit/>
          </a:bodyPr>
          <a:lstStyle/>
          <a:p>
            <a:pPr algn="ctr"/>
            <a:r>
              <a:rPr lang="id-ID" sz="4800">
                <a:solidFill>
                  <a:srgbClr val="7030A0"/>
                </a:solidFill>
                <a:latin typeface="Arial Black" panose="020B0A04020102020204" pitchFamily="34" charset="0"/>
                <a:sym typeface="Wingdings" panose="05000000000000000000" pitchFamily="2" charset="2"/>
              </a:rPr>
              <a:t></a:t>
            </a:r>
            <a:endParaRPr lang="id-ID" sz="4800">
              <a:solidFill>
                <a:srgbClr val="7030A0"/>
              </a:solidFill>
              <a:latin typeface="Arial Black" panose="020B0A04020102020204" pitchFamily="34" charset="0"/>
            </a:endParaRPr>
          </a:p>
        </p:txBody>
      </p:sp>
      <p:sp>
        <p:nvSpPr>
          <p:cNvPr id="4" name="Kotak Teks 3">
            <a:extLst>
              <a:ext uri="{FF2B5EF4-FFF2-40B4-BE49-F238E27FC236}">
                <a16:creationId xmlns:a16="http://schemas.microsoft.com/office/drawing/2014/main" id="{5EF15FCB-2BD8-4863-B8C5-ABC585F76B5C}"/>
              </a:ext>
            </a:extLst>
          </p:cNvPr>
          <p:cNvSpPr txBox="1"/>
          <p:nvPr/>
        </p:nvSpPr>
        <p:spPr>
          <a:xfrm>
            <a:off x="4132955" y="2083810"/>
            <a:ext cx="1082566" cy="830997"/>
          </a:xfrm>
          <a:prstGeom prst="rect">
            <a:avLst/>
          </a:prstGeom>
          <a:noFill/>
        </p:spPr>
        <p:txBody>
          <a:bodyPr wrap="square" rtlCol="0">
            <a:spAutoFit/>
          </a:bodyPr>
          <a:lstStyle/>
          <a:p>
            <a:pPr algn="ctr"/>
            <a:r>
              <a:rPr lang="id-ID" sz="4800">
                <a:solidFill>
                  <a:srgbClr val="7030A0"/>
                </a:solidFill>
                <a:latin typeface="Arial Black" panose="020B0A04020102020204" pitchFamily="34" charset="0"/>
                <a:sym typeface="Wingdings" panose="05000000000000000000" pitchFamily="2" charset="2"/>
              </a:rPr>
              <a:t></a:t>
            </a:r>
            <a:endParaRPr lang="id-ID" sz="4800">
              <a:solidFill>
                <a:srgbClr val="7030A0"/>
              </a:solidFill>
              <a:latin typeface="Arial Black" panose="020B0A04020102020204" pitchFamily="34" charset="0"/>
            </a:endParaRPr>
          </a:p>
        </p:txBody>
      </p:sp>
      <p:sp>
        <p:nvSpPr>
          <p:cNvPr id="5" name="Kotak Teks 4">
            <a:extLst>
              <a:ext uri="{FF2B5EF4-FFF2-40B4-BE49-F238E27FC236}">
                <a16:creationId xmlns:a16="http://schemas.microsoft.com/office/drawing/2014/main" id="{BE6583CF-3F78-415B-96D0-4D663242C35F}"/>
              </a:ext>
            </a:extLst>
          </p:cNvPr>
          <p:cNvSpPr txBox="1"/>
          <p:nvPr/>
        </p:nvSpPr>
        <p:spPr>
          <a:xfrm>
            <a:off x="7162324" y="1345545"/>
            <a:ext cx="1082566" cy="830997"/>
          </a:xfrm>
          <a:prstGeom prst="rect">
            <a:avLst/>
          </a:prstGeom>
          <a:noFill/>
        </p:spPr>
        <p:txBody>
          <a:bodyPr wrap="square" rtlCol="0">
            <a:spAutoFit/>
          </a:bodyPr>
          <a:lstStyle/>
          <a:p>
            <a:pPr algn="ctr"/>
            <a:r>
              <a:rPr lang="id-ID" sz="4800">
                <a:solidFill>
                  <a:srgbClr val="7030A0"/>
                </a:solidFill>
                <a:latin typeface="Arial Black" panose="020B0A04020102020204" pitchFamily="34" charset="0"/>
                <a:sym typeface="Wingdings" panose="05000000000000000000" pitchFamily="2" charset="2"/>
              </a:rPr>
              <a:t></a:t>
            </a:r>
            <a:endParaRPr lang="id-ID" sz="4800">
              <a:solidFill>
                <a:srgbClr val="7030A0"/>
              </a:solidFill>
              <a:latin typeface="Arial Black" panose="020B0A04020102020204" pitchFamily="34" charset="0"/>
            </a:endParaRPr>
          </a:p>
        </p:txBody>
      </p:sp>
      <p:sp>
        <p:nvSpPr>
          <p:cNvPr id="6" name="Kotak Teks 5">
            <a:extLst>
              <a:ext uri="{FF2B5EF4-FFF2-40B4-BE49-F238E27FC236}">
                <a16:creationId xmlns:a16="http://schemas.microsoft.com/office/drawing/2014/main" id="{7B20D44E-7661-49AB-A716-FE7E3E139DF0}"/>
              </a:ext>
            </a:extLst>
          </p:cNvPr>
          <p:cNvSpPr txBox="1"/>
          <p:nvPr/>
        </p:nvSpPr>
        <p:spPr>
          <a:xfrm>
            <a:off x="10045837" y="210201"/>
            <a:ext cx="1082566" cy="1569660"/>
          </a:xfrm>
          <a:prstGeom prst="rect">
            <a:avLst/>
          </a:prstGeom>
          <a:noFill/>
        </p:spPr>
        <p:txBody>
          <a:bodyPr wrap="square" rtlCol="0">
            <a:spAutoFit/>
          </a:bodyPr>
          <a:lstStyle/>
          <a:p>
            <a:pPr algn="ctr"/>
            <a:r>
              <a:rPr lang="id-ID" sz="9600" b="1">
                <a:solidFill>
                  <a:srgbClr val="C00000"/>
                </a:solidFill>
                <a:latin typeface="Arial Black" panose="020B0A04020102020204" pitchFamily="34" charset="0"/>
                <a:sym typeface="Wingdings" panose="05000000000000000000" pitchFamily="2" charset="2"/>
              </a:rPr>
              <a:t></a:t>
            </a:r>
            <a:endParaRPr lang="id-ID" sz="9600" b="1">
              <a:solidFill>
                <a:srgbClr val="C00000"/>
              </a:solidFill>
              <a:latin typeface="Arial Black" panose="020B0A04020102020204" pitchFamily="34" charset="0"/>
            </a:endParaRPr>
          </a:p>
        </p:txBody>
      </p:sp>
    </p:spTree>
    <p:extLst>
      <p:ext uri="{BB962C8B-B14F-4D97-AF65-F5344CB8AC3E}">
        <p14:creationId xmlns:p14="http://schemas.microsoft.com/office/powerpoint/2010/main" val="211444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40B5448B-E701-4939-BC03-D8ACD90EFB34}"/>
              </a:ext>
            </a:extLst>
          </p:cNvPr>
          <p:cNvSpPr txBox="1"/>
          <p:nvPr/>
        </p:nvSpPr>
        <p:spPr>
          <a:xfrm>
            <a:off x="435839" y="337616"/>
            <a:ext cx="11373048" cy="615553"/>
          </a:xfrm>
          <a:prstGeom prst="rect">
            <a:avLst/>
          </a:prstGeom>
          <a:noFill/>
        </p:spPr>
        <p:txBody>
          <a:bodyPr wrap="square" rtlCol="0">
            <a:spAutoFit/>
          </a:bodyPr>
          <a:lstStyle/>
          <a:p>
            <a:pPr algn="ctr"/>
            <a:r>
              <a:rPr lang="id-ID" sz="3400">
                <a:solidFill>
                  <a:srgbClr val="800000"/>
                </a:solidFill>
                <a:latin typeface="Impact" panose="020B0806030902050204" pitchFamily="34" charset="0"/>
              </a:rPr>
              <a:t>PENGEMBANGAN DAN PENERAPAN APLIKASI </a:t>
            </a:r>
            <a:r>
              <a:rPr lang="id-ID" sz="3400">
                <a:solidFill>
                  <a:srgbClr val="800000"/>
                </a:solidFill>
                <a:latin typeface="Impact" panose="020B0806030902050204" pitchFamily="34" charset="0"/>
                <a:cs typeface="Biome" panose="020B0503030204020804" pitchFamily="34" charset="0"/>
              </a:rPr>
              <a:t>SRIKANDI 2019-2020</a:t>
            </a:r>
          </a:p>
        </p:txBody>
      </p:sp>
      <p:grpSp>
        <p:nvGrpSpPr>
          <p:cNvPr id="13" name="Grup 12">
            <a:extLst>
              <a:ext uri="{FF2B5EF4-FFF2-40B4-BE49-F238E27FC236}">
                <a16:creationId xmlns:a16="http://schemas.microsoft.com/office/drawing/2014/main" id="{E8E903EE-9A35-42AF-B140-859A4B767469}"/>
              </a:ext>
            </a:extLst>
          </p:cNvPr>
          <p:cNvGrpSpPr/>
          <p:nvPr/>
        </p:nvGrpSpPr>
        <p:grpSpPr>
          <a:xfrm>
            <a:off x="565328" y="2507060"/>
            <a:ext cx="2507490" cy="2251261"/>
            <a:chOff x="-829342" y="627322"/>
            <a:chExt cx="3327991" cy="1274690"/>
          </a:xfrm>
        </p:grpSpPr>
        <p:sp>
          <p:nvSpPr>
            <p:cNvPr id="11" name="Persegi Panjang: Sudut Lengkung 10">
              <a:extLst>
                <a:ext uri="{FF2B5EF4-FFF2-40B4-BE49-F238E27FC236}">
                  <a16:creationId xmlns:a16="http://schemas.microsoft.com/office/drawing/2014/main" id="{FE33F38E-DA10-43E9-998E-12F3F63C2F4C}"/>
                </a:ext>
              </a:extLst>
            </p:cNvPr>
            <p:cNvSpPr/>
            <p:nvPr/>
          </p:nvSpPr>
          <p:spPr>
            <a:xfrm>
              <a:off x="-829342" y="627322"/>
              <a:ext cx="3327991" cy="127469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Narrow" panose="020B0606020202030204" pitchFamily="34" charset="0"/>
              </a:endParaRPr>
            </a:p>
          </p:txBody>
        </p:sp>
        <p:sp>
          <p:nvSpPr>
            <p:cNvPr id="12" name="Kotak Teks 11">
              <a:extLst>
                <a:ext uri="{FF2B5EF4-FFF2-40B4-BE49-F238E27FC236}">
                  <a16:creationId xmlns:a16="http://schemas.microsoft.com/office/drawing/2014/main" id="{5AD7335A-C6AD-441E-B384-5C5CCA758860}"/>
                </a:ext>
              </a:extLst>
            </p:cNvPr>
            <p:cNvSpPr txBox="1"/>
            <p:nvPr/>
          </p:nvSpPr>
          <p:spPr>
            <a:xfrm>
              <a:off x="-777949" y="886429"/>
              <a:ext cx="3225204" cy="749346"/>
            </a:xfrm>
            <a:prstGeom prst="rect">
              <a:avLst/>
            </a:prstGeom>
            <a:noFill/>
          </p:spPr>
          <p:txBody>
            <a:bodyPr wrap="square" rtlCol="0" anchor="ctr" anchorCtr="0">
              <a:spAutoFit/>
            </a:bodyPr>
            <a:lstStyle/>
            <a:p>
              <a:pPr algn="ctr"/>
              <a:r>
                <a:rPr lang="id-ID" sz="2000" dirty="0">
                  <a:solidFill>
                    <a:schemeClr val="bg1"/>
                  </a:solidFill>
                  <a:latin typeface="Arial Narrow" panose="020B0606020202030204" pitchFamily="34" charset="0"/>
                </a:rPr>
                <a:t>Pengembangan Aplikasi SIKD sebagai AUBKD </a:t>
              </a:r>
            </a:p>
            <a:p>
              <a:pPr algn="ctr"/>
              <a:r>
                <a:rPr lang="id-ID" sz="2000" dirty="0">
                  <a:solidFill>
                    <a:schemeClr val="bg1"/>
                  </a:solidFill>
                  <a:latin typeface="Arial Narrow" panose="020B0606020202030204" pitchFamily="34" charset="0"/>
                </a:rPr>
                <a:t>oleh ANRI </a:t>
              </a:r>
            </a:p>
            <a:p>
              <a:pPr algn="ctr"/>
              <a:r>
                <a:rPr lang="id-ID" sz="2000" dirty="0">
                  <a:solidFill>
                    <a:srgbClr val="FFFF00"/>
                  </a:solidFill>
                  <a:latin typeface="Arial Narrow" panose="020B0606020202030204" pitchFamily="34" charset="0"/>
                </a:rPr>
                <a:t>(2019-Juli 20</a:t>
              </a:r>
              <a:r>
                <a:rPr lang="en-US" sz="2000" dirty="0">
                  <a:solidFill>
                    <a:srgbClr val="FFFF00"/>
                  </a:solidFill>
                  <a:latin typeface="Arial Narrow" panose="020B0606020202030204" pitchFamily="34" charset="0"/>
                </a:rPr>
                <a:t>20</a:t>
              </a:r>
              <a:r>
                <a:rPr lang="id-ID" sz="2000" dirty="0">
                  <a:solidFill>
                    <a:srgbClr val="FFFF00"/>
                  </a:solidFill>
                  <a:latin typeface="Arial Narrow" panose="020B0606020202030204" pitchFamily="34" charset="0"/>
                </a:rPr>
                <a:t>)</a:t>
              </a:r>
            </a:p>
          </p:txBody>
        </p:sp>
      </p:grpSp>
      <p:grpSp>
        <p:nvGrpSpPr>
          <p:cNvPr id="17" name="Grup 16">
            <a:extLst>
              <a:ext uri="{FF2B5EF4-FFF2-40B4-BE49-F238E27FC236}">
                <a16:creationId xmlns:a16="http://schemas.microsoft.com/office/drawing/2014/main" id="{9A1ABF86-37D7-434B-B0C9-2434C261A09D}"/>
              </a:ext>
            </a:extLst>
          </p:cNvPr>
          <p:cNvGrpSpPr/>
          <p:nvPr/>
        </p:nvGrpSpPr>
        <p:grpSpPr>
          <a:xfrm>
            <a:off x="3839517" y="2485795"/>
            <a:ext cx="3558489" cy="2256318"/>
            <a:chOff x="-829342" y="1016863"/>
            <a:chExt cx="3327991" cy="1867014"/>
          </a:xfrm>
        </p:grpSpPr>
        <p:sp>
          <p:nvSpPr>
            <p:cNvPr id="18" name="Persegi Panjang: Sudut Lengkung 17">
              <a:extLst>
                <a:ext uri="{FF2B5EF4-FFF2-40B4-BE49-F238E27FC236}">
                  <a16:creationId xmlns:a16="http://schemas.microsoft.com/office/drawing/2014/main" id="{99F889B5-624E-4AEC-8AF9-19D77AB322DA}"/>
                </a:ext>
              </a:extLst>
            </p:cNvPr>
            <p:cNvSpPr/>
            <p:nvPr/>
          </p:nvSpPr>
          <p:spPr>
            <a:xfrm>
              <a:off x="-829342" y="1016863"/>
              <a:ext cx="3327991" cy="186701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Arial Narrow" panose="020B0606020202030204" pitchFamily="34" charset="0"/>
              </a:endParaRPr>
            </a:p>
          </p:txBody>
        </p:sp>
        <p:sp>
          <p:nvSpPr>
            <p:cNvPr id="19" name="Kotak Teks 18">
              <a:extLst>
                <a:ext uri="{FF2B5EF4-FFF2-40B4-BE49-F238E27FC236}">
                  <a16:creationId xmlns:a16="http://schemas.microsoft.com/office/drawing/2014/main" id="{E32BE44E-DC36-4BC4-82BD-C86607904908}"/>
                </a:ext>
              </a:extLst>
            </p:cNvPr>
            <p:cNvSpPr txBox="1"/>
            <p:nvPr/>
          </p:nvSpPr>
          <p:spPr>
            <a:xfrm>
              <a:off x="-775520" y="1286663"/>
              <a:ext cx="3225205" cy="1349767"/>
            </a:xfrm>
            <a:prstGeom prst="rect">
              <a:avLst/>
            </a:prstGeom>
            <a:noFill/>
          </p:spPr>
          <p:txBody>
            <a:bodyPr wrap="square" rtlCol="0" anchor="ctr" anchorCtr="0">
              <a:spAutoFit/>
            </a:bodyPr>
            <a:lstStyle/>
            <a:p>
              <a:pPr lvl="0" algn="ctr"/>
              <a:r>
                <a:rPr lang="id-ID" sz="2000">
                  <a:solidFill>
                    <a:schemeClr val="bg1"/>
                  </a:solidFill>
                  <a:latin typeface="Arial Narrow" panose="020B0606020202030204" pitchFamily="34" charset="0"/>
                </a:rPr>
                <a:t>Pengembangan &amp; penetapan aplikasi </a:t>
              </a:r>
              <a:r>
                <a:rPr lang="id-ID" sz="2000" b="1">
                  <a:solidFill>
                    <a:schemeClr val="bg1"/>
                  </a:solidFill>
                  <a:latin typeface="Arial Narrow" panose="020B0606020202030204" pitchFamily="34" charset="0"/>
                  <a:cs typeface="Biome" panose="020B0503030204020804" pitchFamily="34" charset="0"/>
                </a:rPr>
                <a:t>SRIKANDI</a:t>
              </a:r>
              <a:r>
                <a:rPr lang="id-ID" sz="2000">
                  <a:solidFill>
                    <a:schemeClr val="bg1"/>
                  </a:solidFill>
                  <a:latin typeface="Arial Narrow" panose="020B0606020202030204" pitchFamily="34" charset="0"/>
                </a:rPr>
                <a:t> sebagai AUBKD sesuai amanat percepatan dalam Perpres No 95/2018 - SPBE</a:t>
              </a:r>
            </a:p>
            <a:p>
              <a:pPr lvl="0" algn="ctr"/>
              <a:r>
                <a:rPr lang="id-ID" sz="2000">
                  <a:solidFill>
                    <a:srgbClr val="FFFF00"/>
                  </a:solidFill>
                  <a:latin typeface="Arial Narrow" panose="020B0606020202030204" pitchFamily="34" charset="0"/>
                </a:rPr>
                <a:t>(Agustus-Oktober 2020)</a:t>
              </a:r>
            </a:p>
          </p:txBody>
        </p:sp>
      </p:grpSp>
      <p:grpSp>
        <p:nvGrpSpPr>
          <p:cNvPr id="20" name="Grup 19">
            <a:extLst>
              <a:ext uri="{FF2B5EF4-FFF2-40B4-BE49-F238E27FC236}">
                <a16:creationId xmlns:a16="http://schemas.microsoft.com/office/drawing/2014/main" id="{8E96E539-04BA-4FF9-AF76-18C1373335C6}"/>
              </a:ext>
            </a:extLst>
          </p:cNvPr>
          <p:cNvGrpSpPr/>
          <p:nvPr/>
        </p:nvGrpSpPr>
        <p:grpSpPr>
          <a:xfrm>
            <a:off x="8095244" y="2507060"/>
            <a:ext cx="3558489" cy="2251261"/>
            <a:chOff x="-829343" y="991088"/>
            <a:chExt cx="3846649" cy="1562996"/>
          </a:xfrm>
        </p:grpSpPr>
        <p:sp>
          <p:nvSpPr>
            <p:cNvPr id="21" name="Persegi Panjang: Sudut Lengkung 20">
              <a:extLst>
                <a:ext uri="{FF2B5EF4-FFF2-40B4-BE49-F238E27FC236}">
                  <a16:creationId xmlns:a16="http://schemas.microsoft.com/office/drawing/2014/main" id="{70EDB841-9EAC-4EAD-843C-DF874860B918}"/>
                </a:ext>
              </a:extLst>
            </p:cNvPr>
            <p:cNvSpPr/>
            <p:nvPr/>
          </p:nvSpPr>
          <p:spPr>
            <a:xfrm>
              <a:off x="-829343" y="991088"/>
              <a:ext cx="3846649" cy="156299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Arial Narrow" panose="020B0606020202030204" pitchFamily="34" charset="0"/>
              </a:endParaRPr>
            </a:p>
          </p:txBody>
        </p:sp>
        <p:sp>
          <p:nvSpPr>
            <p:cNvPr id="22" name="Kotak Teks 21">
              <a:extLst>
                <a:ext uri="{FF2B5EF4-FFF2-40B4-BE49-F238E27FC236}">
                  <a16:creationId xmlns:a16="http://schemas.microsoft.com/office/drawing/2014/main" id="{D3817920-8270-41EB-8FAF-2CC76BFF6A1B}"/>
                </a:ext>
              </a:extLst>
            </p:cNvPr>
            <p:cNvSpPr txBox="1"/>
            <p:nvPr/>
          </p:nvSpPr>
          <p:spPr>
            <a:xfrm>
              <a:off x="-769728" y="1129011"/>
              <a:ext cx="3787034" cy="1346195"/>
            </a:xfrm>
            <a:prstGeom prst="rect">
              <a:avLst/>
            </a:prstGeom>
            <a:noFill/>
          </p:spPr>
          <p:txBody>
            <a:bodyPr wrap="square" rtlCol="0" anchor="ctr" anchorCtr="0">
              <a:spAutoFit/>
            </a:bodyPr>
            <a:lstStyle/>
            <a:p>
              <a:pPr lvl="0" algn="ctr"/>
              <a:r>
                <a:rPr lang="id-ID" sz="2000">
                  <a:solidFill>
                    <a:schemeClr val="bg1"/>
                  </a:solidFill>
                  <a:latin typeface="Arial Narrow" panose="020B0606020202030204" pitchFamily="34" charset="0"/>
                </a:rPr>
                <a:t>Penerapan “e-Arsip Terintegrasi” (aplikasi </a:t>
              </a:r>
              <a:r>
                <a:rPr lang="id-ID" sz="2000" b="1">
                  <a:solidFill>
                    <a:schemeClr val="bg1"/>
                  </a:solidFill>
                  <a:latin typeface="Arial Narrow" panose="020B0606020202030204" pitchFamily="34" charset="0"/>
                  <a:cs typeface="Biome" panose="020B0503030204020804" pitchFamily="34" charset="0"/>
                </a:rPr>
                <a:t>SRIKANDI</a:t>
              </a:r>
              <a:r>
                <a:rPr lang="id-ID" sz="2000">
                  <a:solidFill>
                    <a:schemeClr val="bg1"/>
                  </a:solidFill>
                  <a:latin typeface="Arial Narrow" panose="020B0606020202030204" pitchFamily="34" charset="0"/>
                </a:rPr>
                <a:t>) di Instansi Pemerintah sebagai Output Prioritas Nasional dalam RPJMN 2020-2024</a:t>
              </a:r>
            </a:p>
            <a:p>
              <a:pPr lvl="0" algn="ctr"/>
              <a:r>
                <a:rPr lang="id-ID" sz="2000">
                  <a:solidFill>
                    <a:srgbClr val="FFFF00"/>
                  </a:solidFill>
                  <a:latin typeface="Arial Narrow" panose="020B0606020202030204" pitchFamily="34" charset="0"/>
                </a:rPr>
                <a:t>(November-Desember 2020)</a:t>
              </a:r>
            </a:p>
          </p:txBody>
        </p:sp>
      </p:grpSp>
      <p:sp>
        <p:nvSpPr>
          <p:cNvPr id="3" name="Oval 2">
            <a:extLst>
              <a:ext uri="{FF2B5EF4-FFF2-40B4-BE49-F238E27FC236}">
                <a16:creationId xmlns:a16="http://schemas.microsoft.com/office/drawing/2014/main" id="{E8F3AB21-11D5-4ADD-9EF3-A50C187D9805}"/>
              </a:ext>
            </a:extLst>
          </p:cNvPr>
          <p:cNvSpPr>
            <a:spLocks noChangeAspect="1"/>
          </p:cNvSpPr>
          <p:nvPr/>
        </p:nvSpPr>
        <p:spPr>
          <a:xfrm>
            <a:off x="4625416" y="5016646"/>
            <a:ext cx="2008746" cy="10253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d-ID" sz="1600" b="1">
                <a:solidFill>
                  <a:srgbClr val="800000"/>
                </a:solidFill>
                <a:latin typeface="Arial Narrow" panose="020B0606020202030204" pitchFamily="34" charset="0"/>
              </a:rPr>
              <a:t>Uji Coba Penerapan di 8 Instansi Pusat</a:t>
            </a:r>
          </a:p>
        </p:txBody>
      </p:sp>
      <p:sp>
        <p:nvSpPr>
          <p:cNvPr id="4" name="Oval 3">
            <a:extLst>
              <a:ext uri="{FF2B5EF4-FFF2-40B4-BE49-F238E27FC236}">
                <a16:creationId xmlns:a16="http://schemas.microsoft.com/office/drawing/2014/main" id="{EF5A90D4-C71A-4F37-9BDA-BD378526A1D3}"/>
              </a:ext>
            </a:extLst>
          </p:cNvPr>
          <p:cNvSpPr>
            <a:spLocks noChangeAspect="1"/>
          </p:cNvSpPr>
          <p:nvPr/>
        </p:nvSpPr>
        <p:spPr>
          <a:xfrm>
            <a:off x="2400743" y="5016646"/>
            <a:ext cx="2008746" cy="10253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d-ID" sz="1600" b="1">
                <a:solidFill>
                  <a:srgbClr val="800000"/>
                </a:solidFill>
                <a:latin typeface="Arial Narrow" panose="020B0606020202030204" pitchFamily="34" charset="0"/>
              </a:rPr>
              <a:t>Uji Coba Penerapan di ANRI</a:t>
            </a:r>
          </a:p>
        </p:txBody>
      </p:sp>
      <p:cxnSp>
        <p:nvCxnSpPr>
          <p:cNvPr id="6" name="Konektor Panah Lurus 5">
            <a:extLst>
              <a:ext uri="{FF2B5EF4-FFF2-40B4-BE49-F238E27FC236}">
                <a16:creationId xmlns:a16="http://schemas.microsoft.com/office/drawing/2014/main" id="{831C827D-F45B-4792-BB9A-5EE35CDF17A2}"/>
              </a:ext>
            </a:extLst>
          </p:cNvPr>
          <p:cNvCxnSpPr>
            <a:cxnSpLocks/>
            <a:stCxn id="12" idx="3"/>
            <a:endCxn id="19" idx="1"/>
          </p:cNvCxnSpPr>
          <p:nvPr/>
        </p:nvCxnSpPr>
        <p:spPr>
          <a:xfrm>
            <a:off x="3034095" y="3626394"/>
            <a:ext cx="862972" cy="10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Konektor Lurus 8">
            <a:extLst>
              <a:ext uri="{FF2B5EF4-FFF2-40B4-BE49-F238E27FC236}">
                <a16:creationId xmlns:a16="http://schemas.microsoft.com/office/drawing/2014/main" id="{7A270872-0BF6-42DC-8114-55E2841DED36}"/>
              </a:ext>
            </a:extLst>
          </p:cNvPr>
          <p:cNvCxnSpPr>
            <a:cxnSpLocks/>
          </p:cNvCxnSpPr>
          <p:nvPr/>
        </p:nvCxnSpPr>
        <p:spPr>
          <a:xfrm flipH="1">
            <a:off x="3405116" y="3660322"/>
            <a:ext cx="10176" cy="136800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28" name="Konektor Lurus 27">
            <a:extLst>
              <a:ext uri="{FF2B5EF4-FFF2-40B4-BE49-F238E27FC236}">
                <a16:creationId xmlns:a16="http://schemas.microsoft.com/office/drawing/2014/main" id="{BC49B668-748E-4F8F-8769-4627310DB894}"/>
              </a:ext>
            </a:extLst>
          </p:cNvPr>
          <p:cNvCxnSpPr>
            <a:cxnSpLocks/>
            <a:stCxn id="19" idx="2"/>
            <a:endCxn id="3" idx="0"/>
          </p:cNvCxnSpPr>
          <p:nvPr/>
        </p:nvCxnSpPr>
        <p:spPr>
          <a:xfrm>
            <a:off x="5621359" y="4443069"/>
            <a:ext cx="8430" cy="573577"/>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Konektor Panah Lurus 30">
            <a:extLst>
              <a:ext uri="{FF2B5EF4-FFF2-40B4-BE49-F238E27FC236}">
                <a16:creationId xmlns:a16="http://schemas.microsoft.com/office/drawing/2014/main" id="{FD586E26-B6C4-4F52-B88B-F5A3C38F862C}"/>
              </a:ext>
            </a:extLst>
          </p:cNvPr>
          <p:cNvCxnSpPr>
            <a:cxnSpLocks/>
            <a:stCxn id="19" idx="3"/>
            <a:endCxn id="21" idx="1"/>
          </p:cNvCxnSpPr>
          <p:nvPr/>
        </p:nvCxnSpPr>
        <p:spPr>
          <a:xfrm>
            <a:off x="7345651" y="3627461"/>
            <a:ext cx="749593" cy="523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33D2ED3D-7697-4B5B-A3EA-B86504ADE4E4}"/>
              </a:ext>
            </a:extLst>
          </p:cNvPr>
          <p:cNvSpPr>
            <a:spLocks noChangeAspect="1"/>
          </p:cNvSpPr>
          <p:nvPr/>
        </p:nvSpPr>
        <p:spPr>
          <a:xfrm>
            <a:off x="8955179" y="5020184"/>
            <a:ext cx="2008746" cy="10253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d-ID" sz="1600" b="1">
                <a:solidFill>
                  <a:srgbClr val="800000"/>
                </a:solidFill>
                <a:latin typeface="Arial Narrow" panose="020B0606020202030204" pitchFamily="34" charset="0"/>
              </a:rPr>
              <a:t>Penerapan di</a:t>
            </a:r>
          </a:p>
          <a:p>
            <a:pPr algn="ctr"/>
            <a:r>
              <a:rPr lang="id-ID" sz="1600" b="1">
                <a:solidFill>
                  <a:srgbClr val="800000"/>
                </a:solidFill>
                <a:latin typeface="Arial Narrow" panose="020B0606020202030204" pitchFamily="34" charset="0"/>
              </a:rPr>
              <a:t>8 Instansi Pusat &amp; 6 Pemda</a:t>
            </a:r>
          </a:p>
        </p:txBody>
      </p:sp>
      <p:cxnSp>
        <p:nvCxnSpPr>
          <p:cNvPr id="35" name="Konektor Lurus 34">
            <a:extLst>
              <a:ext uri="{FF2B5EF4-FFF2-40B4-BE49-F238E27FC236}">
                <a16:creationId xmlns:a16="http://schemas.microsoft.com/office/drawing/2014/main" id="{19FF3036-FF30-44B0-9119-13B938709F16}"/>
              </a:ext>
            </a:extLst>
          </p:cNvPr>
          <p:cNvCxnSpPr>
            <a:cxnSpLocks/>
            <a:endCxn id="34" idx="0"/>
          </p:cNvCxnSpPr>
          <p:nvPr/>
        </p:nvCxnSpPr>
        <p:spPr>
          <a:xfrm>
            <a:off x="9959552" y="4556296"/>
            <a:ext cx="0" cy="463888"/>
          </a:xfrm>
          <a:prstGeom prst="line">
            <a:avLst/>
          </a:prstGeom>
          <a:ln w="28575">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Kotak Teks 41">
            <a:extLst>
              <a:ext uri="{FF2B5EF4-FFF2-40B4-BE49-F238E27FC236}">
                <a16:creationId xmlns:a16="http://schemas.microsoft.com/office/drawing/2014/main" id="{ED4B0333-E9FC-4F2A-A00E-A646273859E4}"/>
              </a:ext>
            </a:extLst>
          </p:cNvPr>
          <p:cNvSpPr txBox="1"/>
          <p:nvPr/>
        </p:nvSpPr>
        <p:spPr>
          <a:xfrm>
            <a:off x="3316923" y="6159912"/>
            <a:ext cx="4710006" cy="584775"/>
          </a:xfrm>
          <a:prstGeom prst="rect">
            <a:avLst/>
          </a:prstGeom>
          <a:noFill/>
        </p:spPr>
        <p:txBody>
          <a:bodyPr wrap="square" rtlCol="0">
            <a:spAutoFit/>
          </a:bodyPr>
          <a:lstStyle/>
          <a:p>
            <a:pPr algn="ctr"/>
            <a:r>
              <a:rPr lang="id-ID" sz="1600" b="1">
                <a:solidFill>
                  <a:srgbClr val="002060"/>
                </a:solidFill>
                <a:latin typeface="Arial" panose="020B0604020202020204" pitchFamily="34" charset="0"/>
                <a:cs typeface="Arial" panose="020B0604020202020204" pitchFamily="34" charset="0"/>
              </a:rPr>
              <a:t>KemPANRB, Kemkominfo, Setjen MKRI, Setjen DPRRI, BPKP, BKN, LAN, ANRI</a:t>
            </a:r>
          </a:p>
        </p:txBody>
      </p:sp>
      <p:grpSp>
        <p:nvGrpSpPr>
          <p:cNvPr id="52" name="Grup 51">
            <a:extLst>
              <a:ext uri="{FF2B5EF4-FFF2-40B4-BE49-F238E27FC236}">
                <a16:creationId xmlns:a16="http://schemas.microsoft.com/office/drawing/2014/main" id="{226C5528-DFDA-4A59-A0AA-92972122FA01}"/>
              </a:ext>
            </a:extLst>
          </p:cNvPr>
          <p:cNvGrpSpPr/>
          <p:nvPr/>
        </p:nvGrpSpPr>
        <p:grpSpPr>
          <a:xfrm>
            <a:off x="3850403" y="1229888"/>
            <a:ext cx="3558489" cy="813349"/>
            <a:chOff x="3839517" y="1913860"/>
            <a:chExt cx="3558489" cy="813349"/>
          </a:xfrm>
        </p:grpSpPr>
        <p:sp>
          <p:nvSpPr>
            <p:cNvPr id="51" name="Persegi Panjang: Sudut Lengkung 50">
              <a:extLst>
                <a:ext uri="{FF2B5EF4-FFF2-40B4-BE49-F238E27FC236}">
                  <a16:creationId xmlns:a16="http://schemas.microsoft.com/office/drawing/2014/main" id="{3048E6C6-6039-4BAD-AAA9-70D10B3E8503}"/>
                </a:ext>
              </a:extLst>
            </p:cNvPr>
            <p:cNvSpPr/>
            <p:nvPr/>
          </p:nvSpPr>
          <p:spPr>
            <a:xfrm>
              <a:off x="3839517" y="1913860"/>
              <a:ext cx="3558489" cy="813349"/>
            </a:xfrm>
            <a:prstGeom prst="roundRect">
              <a:avLst/>
            </a:prstGeom>
            <a:solidFill>
              <a:srgbClr val="FFF7E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4" name="Picture 4">
              <a:extLst>
                <a:ext uri="{FF2B5EF4-FFF2-40B4-BE49-F238E27FC236}">
                  <a16:creationId xmlns:a16="http://schemas.microsoft.com/office/drawing/2014/main" id="{A518C2AB-6758-4650-BACF-4A689A489A7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019933" y="2053650"/>
              <a:ext cx="422442" cy="55638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a:extLst>
                <a:ext uri="{FF2B5EF4-FFF2-40B4-BE49-F238E27FC236}">
                  <a16:creationId xmlns:a16="http://schemas.microsoft.com/office/drawing/2014/main" id="{1E6A099D-3B2A-470E-B3DE-39DD8C9E705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670718" y="2066010"/>
              <a:ext cx="586607" cy="53166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
              <a:extLst>
                <a:ext uri="{FF2B5EF4-FFF2-40B4-BE49-F238E27FC236}">
                  <a16:creationId xmlns:a16="http://schemas.microsoft.com/office/drawing/2014/main" id="{86CD1DDA-AE69-42E3-B255-B6D68DFBEA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380" t="34074" r="38101" b="47075"/>
            <a:stretch/>
          </p:blipFill>
          <p:spPr bwMode="auto">
            <a:xfrm>
              <a:off x="4185450" y="1997557"/>
              <a:ext cx="603195" cy="60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bssn.go.id">
              <a:extLst>
                <a:ext uri="{FF2B5EF4-FFF2-40B4-BE49-F238E27FC236}">
                  <a16:creationId xmlns:a16="http://schemas.microsoft.com/office/drawing/2014/main" id="{671407CC-C518-4240-A6FE-30F553C4FD73}"/>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8449" t="2915" r="55258" b="3223"/>
            <a:stretch/>
          </p:blipFill>
          <p:spPr bwMode="auto">
            <a:xfrm>
              <a:off x="6491962" y="2037344"/>
              <a:ext cx="586607" cy="572694"/>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Panah: Bawah 53">
            <a:extLst>
              <a:ext uri="{FF2B5EF4-FFF2-40B4-BE49-F238E27FC236}">
                <a16:creationId xmlns:a16="http://schemas.microsoft.com/office/drawing/2014/main" id="{284DDD04-B7EB-46F8-AF9A-CDA253F9C386}"/>
              </a:ext>
            </a:extLst>
          </p:cNvPr>
          <p:cNvSpPr/>
          <p:nvPr/>
        </p:nvSpPr>
        <p:spPr>
          <a:xfrm>
            <a:off x="5388923" y="2142077"/>
            <a:ext cx="563590" cy="295910"/>
          </a:xfrm>
          <a:prstGeom prst="downArrow">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Arial Narrow" panose="020B0606020202030204" pitchFamily="34" charset="0"/>
            </a:endParaRPr>
          </a:p>
        </p:txBody>
      </p:sp>
    </p:spTree>
    <p:extLst>
      <p:ext uri="{BB962C8B-B14F-4D97-AF65-F5344CB8AC3E}">
        <p14:creationId xmlns:p14="http://schemas.microsoft.com/office/powerpoint/2010/main" val="197682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a:extLst>
              <a:ext uri="{FF2B5EF4-FFF2-40B4-BE49-F238E27FC236}">
                <a16:creationId xmlns:a16="http://schemas.microsoft.com/office/drawing/2014/main" id="{150B2CEC-7ED1-4A44-BF5D-7539C73F971B}"/>
              </a:ext>
            </a:extLst>
          </p:cNvPr>
          <p:cNvGrpSpPr/>
          <p:nvPr/>
        </p:nvGrpSpPr>
        <p:grpSpPr>
          <a:xfrm>
            <a:off x="2953605" y="1664681"/>
            <a:ext cx="2989962" cy="4979188"/>
            <a:chOff x="281525" y="1583401"/>
            <a:chExt cx="2989962" cy="4979188"/>
          </a:xfrm>
        </p:grpSpPr>
        <p:pic>
          <p:nvPicPr>
            <p:cNvPr id="15" name="Picture 1">
              <a:extLst>
                <a:ext uri="{FF2B5EF4-FFF2-40B4-BE49-F238E27FC236}">
                  <a16:creationId xmlns:a16="http://schemas.microsoft.com/office/drawing/2014/main" id="{86CD1DDA-AE69-42E3-B255-B6D68DFBEA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380" t="34074" r="38101" b="47075"/>
            <a:stretch/>
          </p:blipFill>
          <p:spPr bwMode="auto">
            <a:xfrm>
              <a:off x="1074389" y="1583401"/>
              <a:ext cx="1404234" cy="14087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Kotak Teks 17">
              <a:extLst>
                <a:ext uri="{FF2B5EF4-FFF2-40B4-BE49-F238E27FC236}">
                  <a16:creationId xmlns:a16="http://schemas.microsoft.com/office/drawing/2014/main" id="{648BBA04-04C8-466F-9FDF-CD129CCAB297}"/>
                </a:ext>
              </a:extLst>
            </p:cNvPr>
            <p:cNvSpPr txBox="1"/>
            <p:nvPr/>
          </p:nvSpPr>
          <p:spPr>
            <a:xfrm>
              <a:off x="281525" y="3164797"/>
              <a:ext cx="2989962" cy="584775"/>
            </a:xfrm>
            <a:prstGeom prst="rect">
              <a:avLst/>
            </a:prstGeom>
            <a:noFill/>
          </p:spPr>
          <p:txBody>
            <a:bodyPr wrap="square" rtlCol="0">
              <a:spAutoFit/>
            </a:bodyPr>
            <a:lstStyle/>
            <a:p>
              <a:pPr algn="ctr"/>
              <a:r>
                <a:rPr lang="id-ID" sz="1600" b="1">
                  <a:solidFill>
                    <a:srgbClr val="002060"/>
                  </a:solidFill>
                  <a:latin typeface="Arial Narrow" panose="020B0606020202030204" pitchFamily="34" charset="0"/>
                </a:rPr>
                <a:t>ARSIP NASIONAL</a:t>
              </a:r>
            </a:p>
            <a:p>
              <a:pPr algn="ctr"/>
              <a:r>
                <a:rPr lang="id-ID" sz="1600" b="1">
                  <a:solidFill>
                    <a:srgbClr val="002060"/>
                  </a:solidFill>
                  <a:latin typeface="Arial Narrow" panose="020B0606020202030204" pitchFamily="34" charset="0"/>
                </a:rPr>
                <a:t>REPUBLIK INDONESIA</a:t>
              </a:r>
            </a:p>
          </p:txBody>
        </p:sp>
        <p:sp>
          <p:nvSpPr>
            <p:cNvPr id="19" name="Kotak Teks 13">
              <a:extLst>
                <a:ext uri="{FF2B5EF4-FFF2-40B4-BE49-F238E27FC236}">
                  <a16:creationId xmlns:a16="http://schemas.microsoft.com/office/drawing/2014/main" id="{7C5F0BA5-721C-4795-A8FB-B4293200A4E8}"/>
                </a:ext>
              </a:extLst>
            </p:cNvPr>
            <p:cNvSpPr txBox="1"/>
            <p:nvPr/>
          </p:nvSpPr>
          <p:spPr>
            <a:xfrm>
              <a:off x="281526" y="5085261"/>
              <a:ext cx="2989961" cy="1477328"/>
            </a:xfrm>
            <a:prstGeom prst="rect">
              <a:avLst/>
            </a:prstGeom>
            <a:noFill/>
          </p:spPr>
          <p:txBody>
            <a:bodyPr wrap="square" rtlCol="0">
              <a:spAutoFit/>
            </a:bodyPr>
            <a:lstStyle/>
            <a:p>
              <a:pPr algn="ctr"/>
              <a:r>
                <a:rPr lang="id-ID" b="1" i="1">
                  <a:solidFill>
                    <a:srgbClr val="990000"/>
                  </a:solidFill>
                  <a:latin typeface="Arial" panose="020B0604020202020204" pitchFamily="34" charset="0"/>
                  <a:cs typeface="Arial" panose="020B0604020202020204" pitchFamily="34" charset="0"/>
                </a:rPr>
                <a:t>Penyusunan</a:t>
              </a:r>
            </a:p>
            <a:p>
              <a:pPr algn="ctr"/>
              <a:r>
                <a:rPr lang="id-ID" b="1" i="1">
                  <a:solidFill>
                    <a:srgbClr val="990000"/>
                  </a:solidFill>
                  <a:latin typeface="Arial" panose="020B0604020202020204" pitchFamily="34" charset="0"/>
                  <a:cs typeface="Arial" panose="020B0604020202020204" pitchFamily="34" charset="0"/>
                </a:rPr>
                <a:t>proses bisnis dan data/informasi pengelolaan arsip dinamis</a:t>
              </a:r>
            </a:p>
          </p:txBody>
        </p:sp>
        <p:sp>
          <p:nvSpPr>
            <p:cNvPr id="21" name="Panah: Bawah 24">
              <a:extLst>
                <a:ext uri="{FF2B5EF4-FFF2-40B4-BE49-F238E27FC236}">
                  <a16:creationId xmlns:a16="http://schemas.microsoft.com/office/drawing/2014/main" id="{3A1643FF-CA70-43A4-AC46-AE97E7AEB59D}"/>
                </a:ext>
              </a:extLst>
            </p:cNvPr>
            <p:cNvSpPr/>
            <p:nvPr/>
          </p:nvSpPr>
          <p:spPr>
            <a:xfrm>
              <a:off x="1468162" y="4347461"/>
              <a:ext cx="616688" cy="542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 name="Kotak Teks 3">
            <a:extLst>
              <a:ext uri="{FF2B5EF4-FFF2-40B4-BE49-F238E27FC236}">
                <a16:creationId xmlns:a16="http://schemas.microsoft.com/office/drawing/2014/main" id="{F47F79A3-606D-48F5-A652-0FD8488D8527}"/>
              </a:ext>
            </a:extLst>
          </p:cNvPr>
          <p:cNvSpPr txBox="1"/>
          <p:nvPr/>
        </p:nvSpPr>
        <p:spPr>
          <a:xfrm>
            <a:off x="1011577" y="425385"/>
            <a:ext cx="10168874" cy="646331"/>
          </a:xfrm>
          <a:prstGeom prst="rect">
            <a:avLst/>
          </a:prstGeom>
          <a:noFill/>
        </p:spPr>
        <p:txBody>
          <a:bodyPr wrap="none" rtlCol="0">
            <a:spAutoFit/>
          </a:bodyPr>
          <a:lstStyle/>
          <a:p>
            <a:pPr algn="ctr"/>
            <a:r>
              <a:rPr lang="id-ID" sz="3600">
                <a:solidFill>
                  <a:srgbClr val="800000"/>
                </a:solidFill>
                <a:latin typeface="Impact" panose="020B0806030902050204" pitchFamily="34" charset="0"/>
              </a:rPr>
              <a:t>PERAN PADA PENGEMBANGAN DAN PENERAPAN </a:t>
            </a:r>
            <a:r>
              <a:rPr lang="id-ID" sz="3600">
                <a:solidFill>
                  <a:srgbClr val="800000"/>
                </a:solidFill>
                <a:latin typeface="Impact" panose="020B0806030902050204" pitchFamily="34" charset="0"/>
                <a:cs typeface="Biome" panose="020B0503030204020804" pitchFamily="34" charset="0"/>
              </a:rPr>
              <a:t>SRIKANDI</a:t>
            </a:r>
            <a:endParaRPr lang="id-ID" sz="3600">
              <a:solidFill>
                <a:srgbClr val="800000"/>
              </a:solidFill>
              <a:latin typeface="Impact" panose="020B0806030902050204" pitchFamily="34" charset="0"/>
            </a:endParaRPr>
          </a:p>
        </p:txBody>
      </p:sp>
      <p:grpSp>
        <p:nvGrpSpPr>
          <p:cNvPr id="6" name="Grup 5">
            <a:extLst>
              <a:ext uri="{FF2B5EF4-FFF2-40B4-BE49-F238E27FC236}">
                <a16:creationId xmlns:a16="http://schemas.microsoft.com/office/drawing/2014/main" id="{AC93799B-BB5A-4478-BE3C-61D2B6AD82B3}"/>
              </a:ext>
            </a:extLst>
          </p:cNvPr>
          <p:cNvGrpSpPr/>
          <p:nvPr/>
        </p:nvGrpSpPr>
        <p:grpSpPr>
          <a:xfrm>
            <a:off x="433851" y="1604535"/>
            <a:ext cx="2989962" cy="3932766"/>
            <a:chOff x="2923051" y="1523255"/>
            <a:chExt cx="2989962" cy="3932766"/>
          </a:xfrm>
        </p:grpSpPr>
        <p:pic>
          <p:nvPicPr>
            <p:cNvPr id="2" name="Picture 4">
              <a:extLst>
                <a:ext uri="{FF2B5EF4-FFF2-40B4-BE49-F238E27FC236}">
                  <a16:creationId xmlns:a16="http://schemas.microsoft.com/office/drawing/2014/main" id="{E68A65D8-60AF-43D7-870D-142A9072F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985" y="1523255"/>
              <a:ext cx="1140094" cy="1501589"/>
            </a:xfrm>
            <a:prstGeom prst="rect">
              <a:avLst/>
            </a:prstGeom>
            <a:noFill/>
            <a:extLst>
              <a:ext uri="{909E8E84-426E-40DD-AFC4-6F175D3DCCD1}">
                <a14:hiddenFill xmlns:a14="http://schemas.microsoft.com/office/drawing/2010/main">
                  <a:solidFill>
                    <a:srgbClr val="FFFFFF"/>
                  </a:solidFill>
                </a14:hiddenFill>
              </a:ext>
            </a:extLst>
          </p:spPr>
        </p:pic>
        <p:sp>
          <p:nvSpPr>
            <p:cNvPr id="12" name="Kotak Teks 11">
              <a:extLst>
                <a:ext uri="{FF2B5EF4-FFF2-40B4-BE49-F238E27FC236}">
                  <a16:creationId xmlns:a16="http://schemas.microsoft.com/office/drawing/2014/main" id="{E843F1C7-2F48-465B-96A7-7FC0D435EF23}"/>
                </a:ext>
              </a:extLst>
            </p:cNvPr>
            <p:cNvSpPr txBox="1"/>
            <p:nvPr/>
          </p:nvSpPr>
          <p:spPr>
            <a:xfrm>
              <a:off x="3005837" y="5086689"/>
              <a:ext cx="2824390" cy="369332"/>
            </a:xfrm>
            <a:prstGeom prst="rect">
              <a:avLst/>
            </a:prstGeom>
            <a:noFill/>
          </p:spPr>
          <p:txBody>
            <a:bodyPr wrap="square" rtlCol="0">
              <a:spAutoFit/>
            </a:bodyPr>
            <a:lstStyle/>
            <a:p>
              <a:pPr algn="ctr"/>
              <a:r>
                <a:rPr lang="id-ID" b="1" i="1">
                  <a:solidFill>
                    <a:srgbClr val="990000"/>
                  </a:solidFill>
                  <a:latin typeface="Arial" panose="020B0604020202020204" pitchFamily="34" charset="0"/>
                  <a:cs typeface="Arial" panose="020B0604020202020204" pitchFamily="34" charset="0"/>
                </a:rPr>
                <a:t>Koordinasi dan regulasi </a:t>
              </a:r>
            </a:p>
          </p:txBody>
        </p:sp>
        <p:sp>
          <p:nvSpPr>
            <p:cNvPr id="18" name="Kotak Teks 17">
              <a:extLst>
                <a:ext uri="{FF2B5EF4-FFF2-40B4-BE49-F238E27FC236}">
                  <a16:creationId xmlns:a16="http://schemas.microsoft.com/office/drawing/2014/main" id="{648BBA04-04C8-466F-9FDF-CD129CCAB297}"/>
                </a:ext>
              </a:extLst>
            </p:cNvPr>
            <p:cNvSpPr txBox="1"/>
            <p:nvPr/>
          </p:nvSpPr>
          <p:spPr>
            <a:xfrm>
              <a:off x="2923051" y="3164797"/>
              <a:ext cx="2989962" cy="1077218"/>
            </a:xfrm>
            <a:prstGeom prst="rect">
              <a:avLst/>
            </a:prstGeom>
            <a:noFill/>
          </p:spPr>
          <p:txBody>
            <a:bodyPr wrap="square" rtlCol="0">
              <a:spAutoFit/>
            </a:bodyPr>
            <a:lstStyle/>
            <a:p>
              <a:pPr algn="ctr"/>
              <a:r>
                <a:rPr lang="id-ID" sz="1600" b="1">
                  <a:solidFill>
                    <a:srgbClr val="002060"/>
                  </a:solidFill>
                  <a:latin typeface="Arial Narrow" panose="020B0606020202030204" pitchFamily="34" charset="0"/>
                </a:rPr>
                <a:t>KEMENTERIAN</a:t>
              </a:r>
            </a:p>
            <a:p>
              <a:pPr algn="ctr"/>
              <a:r>
                <a:rPr lang="id-ID" sz="1600" b="1">
                  <a:solidFill>
                    <a:srgbClr val="002060"/>
                  </a:solidFill>
                  <a:latin typeface="Arial Narrow" panose="020B0606020202030204" pitchFamily="34" charset="0"/>
                </a:rPr>
                <a:t>PENDAYAGUNAAN APARATUR NEGARA DAN REFORMASI BIROKRASI</a:t>
              </a:r>
            </a:p>
          </p:txBody>
        </p:sp>
        <p:sp>
          <p:nvSpPr>
            <p:cNvPr id="23" name="Panah: Bawah 22">
              <a:extLst>
                <a:ext uri="{FF2B5EF4-FFF2-40B4-BE49-F238E27FC236}">
                  <a16:creationId xmlns:a16="http://schemas.microsoft.com/office/drawing/2014/main" id="{2B824972-4AC6-4E4B-BD4B-51F93EA0A0C1}"/>
                </a:ext>
              </a:extLst>
            </p:cNvPr>
            <p:cNvSpPr/>
            <p:nvPr/>
          </p:nvSpPr>
          <p:spPr>
            <a:xfrm>
              <a:off x="4109688" y="4348890"/>
              <a:ext cx="616688" cy="542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up 6">
            <a:extLst>
              <a:ext uri="{FF2B5EF4-FFF2-40B4-BE49-F238E27FC236}">
                <a16:creationId xmlns:a16="http://schemas.microsoft.com/office/drawing/2014/main" id="{A5DE4F40-BBD5-4851-A659-77D3E49870E8}"/>
              </a:ext>
            </a:extLst>
          </p:cNvPr>
          <p:cNvGrpSpPr/>
          <p:nvPr/>
        </p:nvGrpSpPr>
        <p:grpSpPr>
          <a:xfrm>
            <a:off x="5978467" y="1675048"/>
            <a:ext cx="3033216" cy="4426411"/>
            <a:chOff x="5978467" y="1675048"/>
            <a:chExt cx="3033216" cy="4426411"/>
          </a:xfrm>
        </p:grpSpPr>
        <p:pic>
          <p:nvPicPr>
            <p:cNvPr id="3" name="Picture 6">
              <a:extLst>
                <a:ext uri="{FF2B5EF4-FFF2-40B4-BE49-F238E27FC236}">
                  <a16:creationId xmlns:a16="http://schemas.microsoft.com/office/drawing/2014/main" id="{87660B68-AC02-4BF7-9B84-BA22865F7FB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98773" y="1675048"/>
              <a:ext cx="1549350" cy="14042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Kotak Teks 13">
              <a:extLst>
                <a:ext uri="{FF2B5EF4-FFF2-40B4-BE49-F238E27FC236}">
                  <a16:creationId xmlns:a16="http://schemas.microsoft.com/office/drawing/2014/main" id="{7C5F0BA5-721C-4795-A8FB-B4293200A4E8}"/>
                </a:ext>
              </a:extLst>
            </p:cNvPr>
            <p:cNvSpPr txBox="1"/>
            <p:nvPr/>
          </p:nvSpPr>
          <p:spPr>
            <a:xfrm>
              <a:off x="6021722" y="5178129"/>
              <a:ext cx="2989961" cy="923330"/>
            </a:xfrm>
            <a:prstGeom prst="rect">
              <a:avLst/>
            </a:prstGeom>
            <a:noFill/>
          </p:spPr>
          <p:txBody>
            <a:bodyPr wrap="square" rtlCol="0">
              <a:spAutoFit/>
            </a:bodyPr>
            <a:lstStyle/>
            <a:p>
              <a:pPr algn="ctr"/>
              <a:r>
                <a:rPr lang="id-ID" b="1" i="1">
                  <a:solidFill>
                    <a:srgbClr val="990000"/>
                  </a:solidFill>
                  <a:latin typeface="Arial" panose="020B0604020202020204" pitchFamily="34" charset="0"/>
                  <a:cs typeface="Arial" panose="020B0604020202020204" pitchFamily="34" charset="0"/>
                </a:rPr>
                <a:t>Pengembangan</a:t>
              </a:r>
            </a:p>
            <a:p>
              <a:pPr algn="ctr"/>
              <a:r>
                <a:rPr lang="id-ID" b="1" i="1">
                  <a:solidFill>
                    <a:srgbClr val="990000"/>
                  </a:solidFill>
                  <a:latin typeface="Arial" panose="020B0604020202020204" pitchFamily="34" charset="0"/>
                  <a:cs typeface="Arial" panose="020B0604020202020204" pitchFamily="34" charset="0"/>
                </a:rPr>
                <a:t>aplikasi dan penyediaan infrastruktur TIK</a:t>
              </a:r>
            </a:p>
          </p:txBody>
        </p:sp>
        <p:sp>
          <p:nvSpPr>
            <p:cNvPr id="20" name="Kotak Teks 19">
              <a:extLst>
                <a:ext uri="{FF2B5EF4-FFF2-40B4-BE49-F238E27FC236}">
                  <a16:creationId xmlns:a16="http://schemas.microsoft.com/office/drawing/2014/main" id="{B3CC8450-845C-4435-B3CD-F5C24092F54D}"/>
                </a:ext>
              </a:extLst>
            </p:cNvPr>
            <p:cNvSpPr txBox="1"/>
            <p:nvPr/>
          </p:nvSpPr>
          <p:spPr>
            <a:xfrm>
              <a:off x="5978467" y="3260494"/>
              <a:ext cx="2989962" cy="584775"/>
            </a:xfrm>
            <a:prstGeom prst="rect">
              <a:avLst/>
            </a:prstGeom>
            <a:noFill/>
          </p:spPr>
          <p:txBody>
            <a:bodyPr wrap="square" rtlCol="0">
              <a:spAutoFit/>
            </a:bodyPr>
            <a:lstStyle/>
            <a:p>
              <a:pPr algn="ctr"/>
              <a:r>
                <a:rPr lang="id-ID" sz="1600" b="1">
                  <a:solidFill>
                    <a:srgbClr val="002060"/>
                  </a:solidFill>
                  <a:latin typeface="Arial Narrow" panose="020B0606020202030204" pitchFamily="34" charset="0"/>
                </a:rPr>
                <a:t>KEMENTERIAN</a:t>
              </a:r>
            </a:p>
            <a:p>
              <a:pPr algn="ctr"/>
              <a:r>
                <a:rPr lang="id-ID" sz="1600" b="1">
                  <a:solidFill>
                    <a:srgbClr val="002060"/>
                  </a:solidFill>
                  <a:latin typeface="Arial Narrow" panose="020B0606020202030204" pitchFamily="34" charset="0"/>
                </a:rPr>
                <a:t>KOMUNIKASI DAN INFORMATIKA</a:t>
              </a:r>
            </a:p>
          </p:txBody>
        </p:sp>
        <p:sp>
          <p:nvSpPr>
            <p:cNvPr id="25" name="Panah: Bawah 24">
              <a:extLst>
                <a:ext uri="{FF2B5EF4-FFF2-40B4-BE49-F238E27FC236}">
                  <a16:creationId xmlns:a16="http://schemas.microsoft.com/office/drawing/2014/main" id="{3A1643FF-CA70-43A4-AC46-AE97E7AEB59D}"/>
                </a:ext>
              </a:extLst>
            </p:cNvPr>
            <p:cNvSpPr/>
            <p:nvPr/>
          </p:nvSpPr>
          <p:spPr>
            <a:xfrm>
              <a:off x="7208358" y="4440329"/>
              <a:ext cx="616688" cy="542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 name="Grup 7">
            <a:extLst>
              <a:ext uri="{FF2B5EF4-FFF2-40B4-BE49-F238E27FC236}">
                <a16:creationId xmlns:a16="http://schemas.microsoft.com/office/drawing/2014/main" id="{D14BE7AE-B6EC-46FF-A081-250E7090F1FF}"/>
              </a:ext>
            </a:extLst>
          </p:cNvPr>
          <p:cNvGrpSpPr/>
          <p:nvPr/>
        </p:nvGrpSpPr>
        <p:grpSpPr>
          <a:xfrm>
            <a:off x="8859402" y="1673526"/>
            <a:ext cx="3161274" cy="4417773"/>
            <a:chOff x="8859402" y="1744646"/>
            <a:chExt cx="3161274" cy="4417773"/>
          </a:xfrm>
        </p:grpSpPr>
        <p:pic>
          <p:nvPicPr>
            <p:cNvPr id="11" name="Picture 2" descr="bssn.go.id">
              <a:extLst>
                <a:ext uri="{FF2B5EF4-FFF2-40B4-BE49-F238E27FC236}">
                  <a16:creationId xmlns:a16="http://schemas.microsoft.com/office/drawing/2014/main" id="{A0DD19CE-6CF0-4D7A-9991-F486892EC450}"/>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8449" t="2915" r="55258" b="3223"/>
            <a:stretch/>
          </p:blipFill>
          <p:spPr bwMode="auto">
            <a:xfrm>
              <a:off x="9720860" y="1744646"/>
              <a:ext cx="1438360" cy="1404245"/>
            </a:xfrm>
            <a:prstGeom prst="rect">
              <a:avLst/>
            </a:prstGeom>
            <a:noFill/>
            <a:extLst>
              <a:ext uri="{909E8E84-426E-40DD-AFC4-6F175D3DCCD1}">
                <a14:hiddenFill xmlns:a14="http://schemas.microsoft.com/office/drawing/2010/main">
                  <a:solidFill>
                    <a:srgbClr val="FFFFFF"/>
                  </a:solidFill>
                </a14:hiddenFill>
              </a:ext>
            </a:extLst>
          </p:spPr>
        </p:pic>
        <p:sp>
          <p:nvSpPr>
            <p:cNvPr id="16" name="Kotak Teks 15">
              <a:extLst>
                <a:ext uri="{FF2B5EF4-FFF2-40B4-BE49-F238E27FC236}">
                  <a16:creationId xmlns:a16="http://schemas.microsoft.com/office/drawing/2014/main" id="{1EDE65F6-0B1C-470C-8C2D-4D413348D13B}"/>
                </a:ext>
              </a:extLst>
            </p:cNvPr>
            <p:cNvSpPr txBox="1"/>
            <p:nvPr/>
          </p:nvSpPr>
          <p:spPr>
            <a:xfrm>
              <a:off x="8859402" y="3326448"/>
              <a:ext cx="3161274" cy="584775"/>
            </a:xfrm>
            <a:prstGeom prst="rect">
              <a:avLst/>
            </a:prstGeom>
            <a:noFill/>
          </p:spPr>
          <p:txBody>
            <a:bodyPr wrap="square" rtlCol="0">
              <a:spAutoFit/>
            </a:bodyPr>
            <a:lstStyle/>
            <a:p>
              <a:pPr algn="ctr"/>
              <a:r>
                <a:rPr lang="id-ID" sz="1600" b="1">
                  <a:solidFill>
                    <a:srgbClr val="002060"/>
                  </a:solidFill>
                  <a:latin typeface="Arial Narrow" panose="020B0606020202030204" pitchFamily="34" charset="0"/>
                </a:rPr>
                <a:t>BADAN SIBER</a:t>
              </a:r>
            </a:p>
            <a:p>
              <a:pPr algn="ctr"/>
              <a:r>
                <a:rPr lang="id-ID" sz="1600" b="1">
                  <a:solidFill>
                    <a:srgbClr val="002060"/>
                  </a:solidFill>
                  <a:latin typeface="Arial Narrow" panose="020B0606020202030204" pitchFamily="34" charset="0"/>
                </a:rPr>
                <a:t>DAN SANDI NEGARA</a:t>
              </a:r>
            </a:p>
          </p:txBody>
        </p:sp>
        <p:sp>
          <p:nvSpPr>
            <p:cNvPr id="22" name="Kotak Teks 21">
              <a:extLst>
                <a:ext uri="{FF2B5EF4-FFF2-40B4-BE49-F238E27FC236}">
                  <a16:creationId xmlns:a16="http://schemas.microsoft.com/office/drawing/2014/main" id="{6A08C69D-A948-4272-B25C-12FF0E82F4D5}"/>
                </a:ext>
              </a:extLst>
            </p:cNvPr>
            <p:cNvSpPr txBox="1"/>
            <p:nvPr/>
          </p:nvSpPr>
          <p:spPr>
            <a:xfrm>
              <a:off x="8891894" y="5239089"/>
              <a:ext cx="2989961" cy="923330"/>
            </a:xfrm>
            <a:prstGeom prst="rect">
              <a:avLst/>
            </a:prstGeom>
            <a:noFill/>
          </p:spPr>
          <p:txBody>
            <a:bodyPr wrap="square" rtlCol="0">
              <a:spAutoFit/>
            </a:bodyPr>
            <a:lstStyle/>
            <a:p>
              <a:pPr algn="ctr"/>
              <a:r>
                <a:rPr lang="id-ID" b="1" i="1">
                  <a:solidFill>
                    <a:srgbClr val="990000"/>
                  </a:solidFill>
                  <a:latin typeface="Arial" panose="020B0604020202020204" pitchFamily="34" charset="0"/>
                  <a:cs typeface="Arial" panose="020B0604020202020204" pitchFamily="34" charset="0"/>
                </a:rPr>
                <a:t>Pengamanan</a:t>
              </a:r>
            </a:p>
            <a:p>
              <a:pPr algn="ctr"/>
              <a:r>
                <a:rPr lang="id-ID" b="1" i="1">
                  <a:solidFill>
                    <a:srgbClr val="990000"/>
                  </a:solidFill>
                  <a:latin typeface="Arial" panose="020B0604020202020204" pitchFamily="34" charset="0"/>
                  <a:cs typeface="Arial" panose="020B0604020202020204" pitchFamily="34" charset="0"/>
                </a:rPr>
                <a:t>aplikasi dan sertifikasi elektronik </a:t>
              </a:r>
            </a:p>
          </p:txBody>
        </p:sp>
        <p:sp>
          <p:nvSpPr>
            <p:cNvPr id="27" name="Panah: Bawah 26">
              <a:extLst>
                <a:ext uri="{FF2B5EF4-FFF2-40B4-BE49-F238E27FC236}">
                  <a16:creationId xmlns:a16="http://schemas.microsoft.com/office/drawing/2014/main" id="{6F266891-D2EC-42F7-8322-1D05EF993EE9}"/>
                </a:ext>
              </a:extLst>
            </p:cNvPr>
            <p:cNvSpPr/>
            <p:nvPr/>
          </p:nvSpPr>
          <p:spPr>
            <a:xfrm>
              <a:off x="10131695" y="4511449"/>
              <a:ext cx="616688" cy="542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2709438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tak Teks 4">
            <a:extLst>
              <a:ext uri="{FF2B5EF4-FFF2-40B4-BE49-F238E27FC236}">
                <a16:creationId xmlns:a16="http://schemas.microsoft.com/office/drawing/2014/main" id="{EE8A4087-1891-4F91-BBF0-3577C823E5D9}"/>
              </a:ext>
            </a:extLst>
          </p:cNvPr>
          <p:cNvSpPr txBox="1"/>
          <p:nvPr/>
        </p:nvSpPr>
        <p:spPr>
          <a:xfrm>
            <a:off x="869034" y="402840"/>
            <a:ext cx="10453931" cy="3216265"/>
          </a:xfrm>
          <a:prstGeom prst="rect">
            <a:avLst/>
          </a:prstGeom>
          <a:noFill/>
        </p:spPr>
        <p:txBody>
          <a:bodyPr wrap="square" rtlCol="0">
            <a:spAutoFit/>
          </a:bodyPr>
          <a:lstStyle/>
          <a:p>
            <a:pPr algn="ctr">
              <a:spcAft>
                <a:spcPts val="600"/>
              </a:spcAft>
            </a:pPr>
            <a:r>
              <a:rPr lang="id-ID" sz="2800" dirty="0">
                <a:solidFill>
                  <a:srgbClr val="800000"/>
                </a:solidFill>
                <a:effectLst/>
                <a:latin typeface="Impact" panose="020B0806030902050204" pitchFamily="34" charset="0"/>
                <a:ea typeface="Times New Roman" panose="02020603050405020304" pitchFamily="18" charset="0"/>
                <a:cs typeface="Arial" panose="020B0604020202020204" pitchFamily="34" charset="0"/>
              </a:rPr>
              <a:t>KEPUTUSAN</a:t>
            </a:r>
          </a:p>
          <a:p>
            <a:pPr algn="ctr"/>
            <a:r>
              <a:rPr lang="id-ID" sz="2800" dirty="0">
                <a:solidFill>
                  <a:srgbClr val="800000"/>
                </a:solidFill>
                <a:effectLst/>
                <a:latin typeface="Impact" panose="020B0806030902050204" pitchFamily="34" charset="0"/>
                <a:ea typeface="Times New Roman" panose="02020603050405020304" pitchFamily="18" charset="0"/>
                <a:cs typeface="Arial" panose="020B0604020202020204" pitchFamily="34" charset="0"/>
              </a:rPr>
              <a:t>MENTERI PENDAYAGUNAAN APARATUR NEGARA</a:t>
            </a:r>
            <a:endParaRPr lang="id-ID" sz="2800" dirty="0">
              <a:solidFill>
                <a:srgbClr val="800000"/>
              </a:solidFill>
              <a:effectLst/>
              <a:latin typeface="Impact" panose="020B0806030902050204" pitchFamily="34" charset="0"/>
              <a:ea typeface="Times New Roman" panose="02020603050405020304" pitchFamily="18" charset="0"/>
            </a:endParaRPr>
          </a:p>
          <a:p>
            <a:pPr algn="ctr"/>
            <a:r>
              <a:rPr lang="id-ID" sz="2800" dirty="0">
                <a:solidFill>
                  <a:srgbClr val="800000"/>
                </a:solidFill>
                <a:effectLst/>
                <a:latin typeface="Impact" panose="020B0806030902050204" pitchFamily="34" charset="0"/>
                <a:ea typeface="Times New Roman" panose="02020603050405020304" pitchFamily="18" charset="0"/>
                <a:cs typeface="Arial" panose="020B0604020202020204" pitchFamily="34" charset="0"/>
              </a:rPr>
              <a:t>DAN REFORMASI BIROKRASI REPUBLIK INDONESIA</a:t>
            </a:r>
            <a:endParaRPr lang="id-ID" sz="2800" dirty="0">
              <a:solidFill>
                <a:srgbClr val="800000"/>
              </a:solidFill>
              <a:effectLst/>
              <a:latin typeface="Impact" panose="020B0806030902050204" pitchFamily="34" charset="0"/>
              <a:ea typeface="Times New Roman" panose="02020603050405020304" pitchFamily="18" charset="0"/>
            </a:endParaRPr>
          </a:p>
          <a:p>
            <a:pPr algn="ctr">
              <a:spcBef>
                <a:spcPts val="1200"/>
              </a:spcBef>
              <a:spcAft>
                <a:spcPts val="600"/>
              </a:spcAft>
            </a:pPr>
            <a:r>
              <a:rPr lang="id-ID" sz="2800" dirty="0">
                <a:solidFill>
                  <a:srgbClr val="800000"/>
                </a:solidFill>
                <a:latin typeface="Impact" panose="020B0806030902050204" pitchFamily="34" charset="0"/>
                <a:ea typeface="Calibri" panose="020F0502020204030204" pitchFamily="34" charset="0"/>
                <a:cs typeface="Aharoni" panose="020B0604020202020204" pitchFamily="2" charset="-79"/>
              </a:rPr>
              <a:t>NOMOR </a:t>
            </a:r>
            <a:r>
              <a:rPr lang="en-US" sz="2800" dirty="0">
                <a:solidFill>
                  <a:srgbClr val="800000"/>
                </a:solidFill>
                <a:latin typeface="Impact" panose="020B0806030902050204" pitchFamily="34" charset="0"/>
                <a:ea typeface="Calibri" panose="020F0502020204030204" pitchFamily="34" charset="0"/>
                <a:cs typeface="Aharoni" panose="020B0604020202020204" pitchFamily="2" charset="-79"/>
              </a:rPr>
              <a:t>679</a:t>
            </a:r>
            <a:r>
              <a:rPr lang="id-ID" sz="2800" dirty="0">
                <a:solidFill>
                  <a:srgbClr val="800000"/>
                </a:solidFill>
                <a:latin typeface="Impact" panose="020B0806030902050204" pitchFamily="34" charset="0"/>
                <a:ea typeface="Calibri" panose="020F0502020204030204" pitchFamily="34" charset="0"/>
                <a:cs typeface="Aharoni" panose="020B0604020202020204" pitchFamily="2" charset="-79"/>
              </a:rPr>
              <a:t> TAHUN 2020</a:t>
            </a:r>
          </a:p>
          <a:p>
            <a:pPr algn="ctr">
              <a:spcBef>
                <a:spcPts val="600"/>
              </a:spcBef>
              <a:spcAft>
                <a:spcPts val="600"/>
              </a:spcAft>
            </a:pPr>
            <a:r>
              <a:rPr lang="id-ID" sz="2800" dirty="0">
                <a:solidFill>
                  <a:srgbClr val="800000"/>
                </a:solidFill>
                <a:latin typeface="Impact" panose="020B0806030902050204" pitchFamily="34" charset="0"/>
                <a:ea typeface="Calibri" panose="020F0502020204030204" pitchFamily="34" charset="0"/>
                <a:cs typeface="Aharoni" panose="020B0604020202020204" pitchFamily="2" charset="-79"/>
              </a:rPr>
              <a:t>TENTANG</a:t>
            </a:r>
          </a:p>
          <a:p>
            <a:pPr algn="ctr"/>
            <a:r>
              <a:rPr lang="id-ID" sz="2800" dirty="0">
                <a:solidFill>
                  <a:srgbClr val="800000"/>
                </a:solidFill>
                <a:latin typeface="Impact" panose="020B0806030902050204" pitchFamily="34" charset="0"/>
                <a:ea typeface="Calibri" panose="020F0502020204030204" pitchFamily="34" charset="0"/>
                <a:cs typeface="Aharoni" panose="020B0604020202020204" pitchFamily="2" charset="-79"/>
              </a:rPr>
              <a:t>APLIKASI UMUM BIDANG KEARSIPAN DINAMIS</a:t>
            </a:r>
          </a:p>
        </p:txBody>
      </p:sp>
      <p:sp>
        <p:nvSpPr>
          <p:cNvPr id="7" name="Rectangle 1">
            <a:extLst>
              <a:ext uri="{FF2B5EF4-FFF2-40B4-BE49-F238E27FC236}">
                <a16:creationId xmlns:a16="http://schemas.microsoft.com/office/drawing/2014/main" id="{9AF3449A-D929-43B4-8776-78B5C28F85D8}"/>
              </a:ext>
            </a:extLst>
          </p:cNvPr>
          <p:cNvSpPr>
            <a:spLocks noChangeArrowheads="1"/>
          </p:cNvSpPr>
          <p:nvPr/>
        </p:nvSpPr>
        <p:spPr bwMode="auto">
          <a:xfrm>
            <a:off x="983156" y="4462559"/>
            <a:ext cx="102256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2000" u="none" strike="noStrike" cap="none" normalizeH="0" baseline="0">
                <a:ln>
                  <a:noFill/>
                </a:ln>
                <a:effectLst/>
                <a:latin typeface="Bookman Old Style" panose="02050604050505020204" pitchFamily="18" charset="0"/>
                <a:ea typeface="Bookman Old Style" panose="02050604050505020204" pitchFamily="18" charset="0"/>
                <a:cs typeface="Bookman Old Style" panose="02050604050505020204" pitchFamily="18" charset="0"/>
              </a:rPr>
              <a:t>Melaksanakan ketentuan Pasal 36 dan Pasal 43</a:t>
            </a:r>
          </a:p>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2000" u="none" strike="noStrike" cap="none" normalizeH="0" baseline="0">
                <a:ln>
                  <a:noFill/>
                </a:ln>
                <a:effectLst/>
                <a:latin typeface="Bookman Old Style" panose="02050604050505020204" pitchFamily="18" charset="0"/>
                <a:ea typeface="Bookman Old Style" panose="02050604050505020204" pitchFamily="18" charset="0"/>
                <a:cs typeface="Bookman Old Style" panose="02050604050505020204" pitchFamily="18" charset="0"/>
              </a:rPr>
              <a:t>Peraturan Presiden Nomor 95 Tahun 2018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id-ID" sz="2000" u="none" strike="noStrike" cap="none" normalizeH="0" baseline="0">
                <a:ln>
                  <a:noFill/>
                </a:ln>
                <a:effectLst/>
                <a:latin typeface="Bookman Old Style" panose="02050604050505020204" pitchFamily="18" charset="0"/>
                <a:ea typeface="Bookman Old Style" panose="02050604050505020204" pitchFamily="18" charset="0"/>
                <a:cs typeface="Bookman Old Style" panose="02050604050505020204" pitchFamily="18" charset="0"/>
              </a:rPr>
              <a:t>tentang Sistem Pemerintahan Berbasis Elektronik</a:t>
            </a:r>
            <a:endParaRPr kumimoji="0" lang="id-ID" altLang="id-ID" sz="2000" u="none" strike="noStrike" cap="none" normalizeH="0" baseline="0">
              <a:ln>
                <a:noFill/>
              </a:ln>
              <a:effectLst/>
              <a:latin typeface="Bookman Old Style" panose="02050604050505020204" pitchFamily="18" charset="0"/>
            </a:endParaRPr>
          </a:p>
        </p:txBody>
      </p:sp>
      <p:sp>
        <p:nvSpPr>
          <p:cNvPr id="10" name="Panah: Bawah 9">
            <a:extLst>
              <a:ext uri="{FF2B5EF4-FFF2-40B4-BE49-F238E27FC236}">
                <a16:creationId xmlns:a16="http://schemas.microsoft.com/office/drawing/2014/main" id="{EA944AF3-38BF-49DE-A6AE-8CAA008E28AE}"/>
              </a:ext>
            </a:extLst>
          </p:cNvPr>
          <p:cNvSpPr/>
          <p:nvPr/>
        </p:nvSpPr>
        <p:spPr>
          <a:xfrm>
            <a:off x="5674359" y="3714159"/>
            <a:ext cx="843280" cy="528320"/>
          </a:xfrm>
          <a:prstGeom prst="downArrow">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Kotak Teks 10">
            <a:extLst>
              <a:ext uri="{FF2B5EF4-FFF2-40B4-BE49-F238E27FC236}">
                <a16:creationId xmlns:a16="http://schemas.microsoft.com/office/drawing/2014/main" id="{4BE0B3BD-88D1-4737-A047-6F90D597F5DC}"/>
              </a:ext>
            </a:extLst>
          </p:cNvPr>
          <p:cNvSpPr txBox="1"/>
          <p:nvPr/>
        </p:nvSpPr>
        <p:spPr>
          <a:xfrm>
            <a:off x="2854342" y="6270494"/>
            <a:ext cx="6483313" cy="369332"/>
          </a:xfrm>
          <a:prstGeom prst="rect">
            <a:avLst/>
          </a:prstGeom>
          <a:noFill/>
        </p:spPr>
        <p:txBody>
          <a:bodyPr wrap="none" rtlCol="0">
            <a:spAutoFit/>
          </a:bodyPr>
          <a:lstStyle/>
          <a:p>
            <a:pPr algn="ctr"/>
            <a:r>
              <a:rPr lang="id-ID" sz="1800" i="1">
                <a:solidFill>
                  <a:srgbClr val="002060"/>
                </a:solidFill>
                <a:latin typeface="Arial" panose="020B0604020202020204" pitchFamily="34" charset="0"/>
                <a:ea typeface="Calibri" panose="020F0502020204030204" pitchFamily="34" charset="0"/>
                <a:cs typeface="Arial" panose="020B0604020202020204" pitchFamily="34" charset="0"/>
              </a:rPr>
              <a:t>Catatan: Aplikasi Umum Bidang Kearsipan Dinamis = AUBKD</a:t>
            </a:r>
          </a:p>
        </p:txBody>
      </p:sp>
    </p:spTree>
    <p:extLst>
      <p:ext uri="{BB962C8B-B14F-4D97-AF65-F5344CB8AC3E}">
        <p14:creationId xmlns:p14="http://schemas.microsoft.com/office/powerpoint/2010/main" val="64555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 14">
            <a:extLst>
              <a:ext uri="{FF2B5EF4-FFF2-40B4-BE49-F238E27FC236}">
                <a16:creationId xmlns:a16="http://schemas.microsoft.com/office/drawing/2014/main" id="{AE9E8D6F-0A0D-4C27-8847-330E439D9DA1}"/>
              </a:ext>
            </a:extLst>
          </p:cNvPr>
          <p:cNvGraphicFramePr>
            <a:graphicFrameLocks noGrp="1"/>
          </p:cNvGraphicFramePr>
          <p:nvPr>
            <p:extLst>
              <p:ext uri="{D42A27DB-BD31-4B8C-83A1-F6EECF244321}">
                <p14:modId xmlns:p14="http://schemas.microsoft.com/office/powerpoint/2010/main" val="637353643"/>
              </p:ext>
            </p:extLst>
          </p:nvPr>
        </p:nvGraphicFramePr>
        <p:xfrm>
          <a:off x="375990" y="1003516"/>
          <a:ext cx="11440020" cy="4424248"/>
        </p:xfrm>
        <a:graphic>
          <a:graphicData uri="http://schemas.openxmlformats.org/drawingml/2006/table">
            <a:tbl>
              <a:tblPr firstRow="1" bandRow="1">
                <a:tableStyleId>{5C22544A-7EE6-4342-B048-85BDC9FD1C3A}</a:tableStyleId>
              </a:tblPr>
              <a:tblGrid>
                <a:gridCol w="1828730">
                  <a:extLst>
                    <a:ext uri="{9D8B030D-6E8A-4147-A177-3AD203B41FA5}">
                      <a16:colId xmlns:a16="http://schemas.microsoft.com/office/drawing/2014/main" val="832664213"/>
                    </a:ext>
                  </a:extLst>
                </a:gridCol>
                <a:gridCol w="294640">
                  <a:extLst>
                    <a:ext uri="{9D8B030D-6E8A-4147-A177-3AD203B41FA5}">
                      <a16:colId xmlns:a16="http://schemas.microsoft.com/office/drawing/2014/main" val="3825629297"/>
                    </a:ext>
                  </a:extLst>
                </a:gridCol>
                <a:gridCol w="9316650">
                  <a:extLst>
                    <a:ext uri="{9D8B030D-6E8A-4147-A177-3AD203B41FA5}">
                      <a16:colId xmlns:a16="http://schemas.microsoft.com/office/drawing/2014/main" val="2112398578"/>
                    </a:ext>
                  </a:extLst>
                </a:gridCol>
              </a:tblGrid>
              <a:tr h="627164">
                <a:tc gridSpan="3">
                  <a:txBody>
                    <a:bodyPr/>
                    <a:lstStyle/>
                    <a:p>
                      <a:pPr algn="ctr">
                        <a:lnSpc>
                          <a:spcPct val="150000"/>
                        </a:lnSpc>
                      </a:pPr>
                      <a:r>
                        <a:rPr lang="id-ID" sz="2000" b="0">
                          <a:solidFill>
                            <a:schemeClr val="tx1"/>
                          </a:solidFill>
                          <a:latin typeface="Bookman Old Style" panose="02050604050505020204" pitchFamily="18" charset="0"/>
                        </a:rPr>
                        <a:t>MEMUTUSKAN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d-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d-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609959"/>
                  </a:ext>
                </a:extLst>
              </a:tr>
              <a:tr h="1699838">
                <a:tc>
                  <a:txBody>
                    <a:bodyPr/>
                    <a:lstStyle/>
                    <a:p>
                      <a:pPr>
                        <a:lnSpc>
                          <a:spcPct val="150000"/>
                        </a:lnSpc>
                      </a:pPr>
                      <a:r>
                        <a:rPr lang="id-ID" sz="2000" b="1" kern="1200">
                          <a:solidFill>
                            <a:schemeClr val="dk1"/>
                          </a:solidFill>
                          <a:effectLst/>
                          <a:latin typeface="Bookman Old Style" panose="02050604050505020204" pitchFamily="18" charset="0"/>
                          <a:ea typeface="+mn-ea"/>
                          <a:cs typeface="+mn-cs"/>
                        </a:rPr>
                        <a:t>Menetapkan</a:t>
                      </a:r>
                      <a:r>
                        <a:rPr lang="id-ID" sz="2000" kern="1200">
                          <a:solidFill>
                            <a:schemeClr val="dk1"/>
                          </a:solidFill>
                          <a:effectLst/>
                          <a:latin typeface="Bookman Old Style" panose="02050604050505020204" pitchFamily="18" charset="0"/>
                          <a:ea typeface="+mn-ea"/>
                          <a:cs typeface="+mn-cs"/>
                        </a:rPr>
                        <a:t> </a:t>
                      </a:r>
                      <a:endParaRPr lang="id-ID" sz="2000" b="0">
                        <a:solidFill>
                          <a:schemeClr val="tx1"/>
                        </a:solidFill>
                        <a:latin typeface="Bookman Old Style" panose="0205060405050502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id-ID" sz="2000" b="0">
                          <a:solidFill>
                            <a:schemeClr val="tx1"/>
                          </a:solidFill>
                          <a:latin typeface="Bookman Old Style" panose="020506040505050202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id-ID" sz="2000" b="0">
                          <a:solidFill>
                            <a:schemeClr val="tx1"/>
                          </a:solidFill>
                          <a:latin typeface="Bookman Old Style" panose="02050604050505020204" pitchFamily="18" charset="0"/>
                        </a:rPr>
                        <a:t>KEPUTUSAN MENTERI PENDAYAGUNAAN APARATUR NEGARA DAN REFORMASI BIROKRASI TENTANG APLIKASI UMUM BIDANG KEARSIPAN DINAMIS.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56438"/>
                  </a:ext>
                </a:extLst>
              </a:tr>
              <a:tr h="1143095">
                <a:tc>
                  <a:txBody>
                    <a:bodyPr/>
                    <a:lstStyle/>
                    <a:p>
                      <a:pPr>
                        <a:lnSpc>
                          <a:spcPct val="150000"/>
                        </a:lnSpc>
                      </a:pPr>
                      <a:r>
                        <a:rPr lang="id-ID" sz="2000" b="1">
                          <a:solidFill>
                            <a:schemeClr val="tx1"/>
                          </a:solidFill>
                          <a:latin typeface="Bookman Old Style" panose="02050604050505020204" pitchFamily="18" charset="0"/>
                        </a:rPr>
                        <a:t>KESATU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id-ID" sz="2000" b="0">
                          <a:solidFill>
                            <a:schemeClr val="tx1"/>
                          </a:solidFill>
                          <a:latin typeface="Bookman Old Style" panose="020506040505050202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nn-NO" sz="2000" b="0">
                          <a:solidFill>
                            <a:schemeClr val="tx1"/>
                          </a:solidFill>
                          <a:latin typeface="Bookman Old Style" panose="02050604050505020204" pitchFamily="18" charset="0"/>
                        </a:rPr>
                        <a:t>Menetapkan Sistem Informasi Kearsipan Dinamis Terintegrasi (SRIKANDI) sebagai Aplikasi Umum Bidang Kearsipan Dinamis.</a:t>
                      </a:r>
                      <a:endParaRPr lang="id-ID" sz="2000" b="0">
                        <a:solidFill>
                          <a:schemeClr val="tx1"/>
                        </a:solidFill>
                        <a:latin typeface="Bookman Old Style" panose="0205060405050502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128342"/>
                  </a:ext>
                </a:extLst>
              </a:tr>
              <a:tr h="370840">
                <a:tc>
                  <a:txBody>
                    <a:bodyPr/>
                    <a:lstStyle/>
                    <a:p>
                      <a:pPr>
                        <a:lnSpc>
                          <a:spcPct val="150000"/>
                        </a:lnSpc>
                      </a:pPr>
                      <a:r>
                        <a:rPr lang="id-ID" sz="2000" b="1">
                          <a:solidFill>
                            <a:schemeClr val="tx1"/>
                          </a:solidFill>
                          <a:latin typeface="Bookman Old Style" panose="02050604050505020204" pitchFamily="18" charset="0"/>
                        </a:rPr>
                        <a:t>KEDUA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id-ID" sz="2000" b="0">
                          <a:solidFill>
                            <a:schemeClr val="tx1"/>
                          </a:solidFill>
                          <a:latin typeface="Bookman Old Style" panose="020506040505050202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id-ID" sz="2000" b="0">
                          <a:solidFill>
                            <a:schemeClr val="tx1"/>
                          </a:solidFill>
                          <a:latin typeface="Bookman Old Style" panose="02050604050505020204" pitchFamily="18" charset="0"/>
                        </a:rPr>
                        <a:t>Aplikasi Umum Bidang Kearsipan Dinamis sebagaimana dimaksud pada Diktum Kesatu berlaku secara nasional.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971895"/>
                  </a:ext>
                </a:extLst>
              </a:tr>
            </a:tbl>
          </a:graphicData>
        </a:graphic>
      </p:graphicFrame>
      <p:sp>
        <p:nvSpPr>
          <p:cNvPr id="16" name="Kotak Teks 15">
            <a:extLst>
              <a:ext uri="{FF2B5EF4-FFF2-40B4-BE49-F238E27FC236}">
                <a16:creationId xmlns:a16="http://schemas.microsoft.com/office/drawing/2014/main" id="{40F92D93-67EE-4A58-98F8-5C8D47C191FE}"/>
              </a:ext>
            </a:extLst>
          </p:cNvPr>
          <p:cNvSpPr txBox="1"/>
          <p:nvPr/>
        </p:nvSpPr>
        <p:spPr>
          <a:xfrm>
            <a:off x="869034" y="240280"/>
            <a:ext cx="10453931" cy="338554"/>
          </a:xfrm>
          <a:prstGeom prst="rect">
            <a:avLst/>
          </a:prstGeom>
          <a:solidFill>
            <a:schemeClr val="accent4">
              <a:lumMod val="20000"/>
              <a:lumOff val="80000"/>
            </a:schemeClr>
          </a:solidFill>
          <a:ln>
            <a:solidFill>
              <a:srgbClr val="800000"/>
            </a:solidFill>
          </a:ln>
        </p:spPr>
        <p:txBody>
          <a:bodyPr wrap="square" rtlCol="0">
            <a:spAutoFit/>
          </a:bodyPr>
          <a:lstStyle/>
          <a:p>
            <a:pPr algn="ctr">
              <a:spcAft>
                <a:spcPts val="600"/>
              </a:spcAft>
            </a:pPr>
            <a:r>
              <a:rPr lang="id-ID"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KEPUTUSAN MENTERI PANRB RI NOMOR </a:t>
            </a:r>
            <a:r>
              <a:rPr lang="en-US"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679</a:t>
            </a:r>
            <a:r>
              <a:rPr lang="id-ID"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 TAHUN 2020 TENTANG </a:t>
            </a:r>
            <a:r>
              <a:rPr lang="id-ID" sz="1600" b="1" dirty="0">
                <a:solidFill>
                  <a:srgbClr val="800000"/>
                </a:solidFill>
                <a:latin typeface="Arial Narrow" panose="020B0606020202030204" pitchFamily="34" charset="0"/>
                <a:ea typeface="Calibri" panose="020F0502020204030204" pitchFamily="34" charset="0"/>
                <a:cs typeface="Aharoni" panose="020B0604020202020204" pitchFamily="2" charset="-79"/>
              </a:rPr>
              <a:t>APLIKASI UMUM BIDANG KEARSIPAN DINAMIS</a:t>
            </a:r>
          </a:p>
        </p:txBody>
      </p:sp>
    </p:spTree>
    <p:extLst>
      <p:ext uri="{BB962C8B-B14F-4D97-AF65-F5344CB8AC3E}">
        <p14:creationId xmlns:p14="http://schemas.microsoft.com/office/powerpoint/2010/main" val="3163121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 14">
            <a:extLst>
              <a:ext uri="{FF2B5EF4-FFF2-40B4-BE49-F238E27FC236}">
                <a16:creationId xmlns:a16="http://schemas.microsoft.com/office/drawing/2014/main" id="{AE9E8D6F-0A0D-4C27-8847-330E439D9DA1}"/>
              </a:ext>
            </a:extLst>
          </p:cNvPr>
          <p:cNvGraphicFramePr>
            <a:graphicFrameLocks noGrp="1"/>
          </p:cNvGraphicFramePr>
          <p:nvPr>
            <p:extLst>
              <p:ext uri="{D42A27DB-BD31-4B8C-83A1-F6EECF244321}">
                <p14:modId xmlns:p14="http://schemas.microsoft.com/office/powerpoint/2010/main" val="3535212154"/>
              </p:ext>
            </p:extLst>
          </p:nvPr>
        </p:nvGraphicFramePr>
        <p:xfrm>
          <a:off x="375990" y="1003516"/>
          <a:ext cx="11440020" cy="5754846"/>
        </p:xfrm>
        <a:graphic>
          <a:graphicData uri="http://schemas.openxmlformats.org/drawingml/2006/table">
            <a:tbl>
              <a:tblPr firstRow="1" bandRow="1">
                <a:tableStyleId>{5C22544A-7EE6-4342-B048-85BDC9FD1C3A}</a:tableStyleId>
              </a:tblPr>
              <a:tblGrid>
                <a:gridCol w="1798250">
                  <a:extLst>
                    <a:ext uri="{9D8B030D-6E8A-4147-A177-3AD203B41FA5}">
                      <a16:colId xmlns:a16="http://schemas.microsoft.com/office/drawing/2014/main" val="832664213"/>
                    </a:ext>
                  </a:extLst>
                </a:gridCol>
                <a:gridCol w="325120">
                  <a:extLst>
                    <a:ext uri="{9D8B030D-6E8A-4147-A177-3AD203B41FA5}">
                      <a16:colId xmlns:a16="http://schemas.microsoft.com/office/drawing/2014/main" val="3825629297"/>
                    </a:ext>
                  </a:extLst>
                </a:gridCol>
                <a:gridCol w="9316650">
                  <a:extLst>
                    <a:ext uri="{9D8B030D-6E8A-4147-A177-3AD203B41FA5}">
                      <a16:colId xmlns:a16="http://schemas.microsoft.com/office/drawing/2014/main" val="2112398578"/>
                    </a:ext>
                  </a:extLst>
                </a:gridCol>
              </a:tblGrid>
              <a:tr h="1143095">
                <a:tc>
                  <a:txBody>
                    <a:bodyPr/>
                    <a:lstStyle/>
                    <a:p>
                      <a:pPr>
                        <a:lnSpc>
                          <a:spcPct val="150000"/>
                        </a:lnSpc>
                      </a:pPr>
                      <a:r>
                        <a:rPr lang="id-ID" sz="2000" b="1">
                          <a:solidFill>
                            <a:schemeClr val="tx1"/>
                          </a:solidFill>
                          <a:latin typeface="Bookman Old Style" panose="02050604050505020204" pitchFamily="18" charset="0"/>
                        </a:rPr>
                        <a:t>KETIGA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id-ID" sz="2000" b="0">
                          <a:solidFill>
                            <a:schemeClr val="tx1"/>
                          </a:solidFill>
                          <a:latin typeface="Bookman Old Style" panose="020506040505050202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id-ID" sz="2000" b="0">
                          <a:solidFill>
                            <a:schemeClr val="tx1"/>
                          </a:solidFill>
                          <a:latin typeface="Bookman Old Style" panose="02050604050505020204" pitchFamily="18" charset="0"/>
                        </a:rPr>
                        <a:t>Pengembangan dan pembinaan penerapan Aplikasi Umum Bidang Kearsipan Dinamis pada unsur: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128342"/>
                  </a:ext>
                </a:extLst>
              </a:tr>
              <a:tr h="370840">
                <a:tc>
                  <a:txBody>
                    <a:bodyPr/>
                    <a:lstStyle/>
                    <a:p>
                      <a:pPr>
                        <a:lnSpc>
                          <a:spcPct val="150000"/>
                        </a:lnSpc>
                      </a:pPr>
                      <a:endParaRPr lang="id-ID" sz="2000" b="0">
                        <a:solidFill>
                          <a:schemeClr val="tx1"/>
                        </a:solidFill>
                        <a:latin typeface="Bookman Old Style" panose="0205060405050502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id-ID" sz="2000" b="0">
                        <a:solidFill>
                          <a:schemeClr val="tx1"/>
                        </a:solidFill>
                        <a:latin typeface="Bookman Old Style" panose="0205060405050502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lgn="just">
                        <a:lnSpc>
                          <a:spcPct val="150000"/>
                        </a:lnSpc>
                        <a:buAutoNum type="alphaLcPeriod"/>
                      </a:pPr>
                      <a:r>
                        <a:rPr lang="id-ID" sz="2000" b="0" dirty="0">
                          <a:solidFill>
                            <a:schemeClr val="tx1"/>
                          </a:solidFill>
                          <a:latin typeface="Bookman Old Style" panose="02050604050505020204" pitchFamily="18" charset="0"/>
                        </a:rPr>
                        <a:t>proses bisnis dan data dilaksanakan oleh </a:t>
                      </a:r>
                      <a:r>
                        <a:rPr lang="en-US" sz="2000" b="0" dirty="0" err="1">
                          <a:solidFill>
                            <a:schemeClr val="tx1"/>
                          </a:solidFill>
                          <a:latin typeface="Bookman Old Style" panose="02050604050505020204" pitchFamily="18" charset="0"/>
                        </a:rPr>
                        <a:t>lembaga</a:t>
                      </a:r>
                      <a:r>
                        <a:rPr lang="en-US" sz="2000" b="0" dirty="0">
                          <a:solidFill>
                            <a:schemeClr val="tx1"/>
                          </a:solidFill>
                          <a:latin typeface="Bookman Old Style" panose="02050604050505020204" pitchFamily="18" charset="0"/>
                        </a:rPr>
                        <a:t> </a:t>
                      </a:r>
                      <a:r>
                        <a:rPr lang="en-US" sz="2000" b="0" dirty="0" err="1">
                          <a:solidFill>
                            <a:schemeClr val="tx1"/>
                          </a:solidFill>
                          <a:latin typeface="Bookman Old Style" panose="02050604050505020204" pitchFamily="18" charset="0"/>
                        </a:rPr>
                        <a:t>pemerintah</a:t>
                      </a:r>
                      <a:r>
                        <a:rPr lang="en-US" sz="2000" b="0" dirty="0">
                          <a:solidFill>
                            <a:schemeClr val="tx1"/>
                          </a:solidFill>
                          <a:latin typeface="Bookman Old Style" panose="02050604050505020204" pitchFamily="18" charset="0"/>
                        </a:rPr>
                        <a:t> </a:t>
                      </a:r>
                      <a:r>
                        <a:rPr lang="en-US" sz="2000" b="0" dirty="0" err="1">
                          <a:solidFill>
                            <a:schemeClr val="tx1"/>
                          </a:solidFill>
                          <a:latin typeface="Bookman Old Style" panose="02050604050505020204" pitchFamily="18" charset="0"/>
                        </a:rPr>
                        <a:t>nonkementerian</a:t>
                      </a:r>
                      <a:r>
                        <a:rPr lang="id-ID" sz="2000" b="0" dirty="0">
                          <a:solidFill>
                            <a:schemeClr val="tx1"/>
                          </a:solidFill>
                          <a:latin typeface="Bookman Old Style" panose="02050604050505020204" pitchFamily="18" charset="0"/>
                        </a:rPr>
                        <a:t> yang menyelenggarakan tugas pemerintahan di bidang </a:t>
                      </a:r>
                      <a:r>
                        <a:rPr lang="en-US" sz="2000" b="0" dirty="0" err="1">
                          <a:solidFill>
                            <a:schemeClr val="tx1"/>
                          </a:solidFill>
                          <a:latin typeface="Bookman Old Style" panose="02050604050505020204" pitchFamily="18" charset="0"/>
                        </a:rPr>
                        <a:t>kearsipan</a:t>
                      </a:r>
                      <a:r>
                        <a:rPr lang="en-US" sz="2000" b="0" dirty="0">
                          <a:solidFill>
                            <a:schemeClr val="tx1"/>
                          </a:solidFill>
                          <a:latin typeface="Bookman Old Style" panose="02050604050505020204" pitchFamily="18" charset="0"/>
                        </a:rPr>
                        <a:t>;</a:t>
                      </a:r>
                      <a:endParaRPr lang="id-ID" sz="2000" b="0" dirty="0">
                        <a:solidFill>
                          <a:schemeClr val="tx1"/>
                        </a:solidFill>
                        <a:latin typeface="Bookman Old Style" panose="02050604050505020204" pitchFamily="18" charset="0"/>
                      </a:endParaRPr>
                    </a:p>
                    <a:p>
                      <a:pPr marL="457200" indent="-457200" algn="just">
                        <a:lnSpc>
                          <a:spcPct val="150000"/>
                        </a:lnSpc>
                        <a:buAutoNum type="alphaLcPeriod"/>
                      </a:pPr>
                      <a:r>
                        <a:rPr lang="sv-SE" sz="2000" b="0" dirty="0">
                          <a:solidFill>
                            <a:schemeClr val="tx1"/>
                          </a:solidFill>
                          <a:latin typeface="Bookman Old Style" panose="02050604050505020204" pitchFamily="18" charset="0"/>
                        </a:rPr>
                        <a:t>teknologi informasi dan komunikasi dilaksanakan oleh kementerian yang menyelenggarakan urusan pemerintahan di bidang komunikasi dan informatika; dan</a:t>
                      </a:r>
                      <a:endParaRPr lang="id-ID" sz="2000" b="0" dirty="0">
                        <a:solidFill>
                          <a:schemeClr val="tx1"/>
                        </a:solidFill>
                        <a:latin typeface="Bookman Old Style" panose="02050604050505020204" pitchFamily="18" charset="0"/>
                      </a:endParaRPr>
                    </a:p>
                    <a:p>
                      <a:pPr marL="457200" indent="-457200" algn="just">
                        <a:lnSpc>
                          <a:spcPct val="150000"/>
                        </a:lnSpc>
                        <a:buAutoNum type="alphaLcPeriod"/>
                      </a:pPr>
                      <a:r>
                        <a:rPr lang="id-ID" sz="2000" b="0" dirty="0">
                          <a:solidFill>
                            <a:schemeClr val="tx1"/>
                          </a:solidFill>
                          <a:latin typeface="Bookman Old Style" panose="02050604050505020204" pitchFamily="18" charset="0"/>
                        </a:rPr>
                        <a:t>keamanan Sistem Pemerintahan Berbasis Elektronik (SPBE) dilaksanakan oleh lembaga pemerintah </a:t>
                      </a:r>
                      <a:r>
                        <a:rPr lang="id-ID" sz="2000" b="0" dirty="0" err="1">
                          <a:solidFill>
                            <a:schemeClr val="tx1"/>
                          </a:solidFill>
                          <a:latin typeface="Bookman Old Style" panose="02050604050505020204" pitchFamily="18" charset="0"/>
                        </a:rPr>
                        <a:t>nonkementerian</a:t>
                      </a:r>
                      <a:r>
                        <a:rPr lang="id-ID" sz="2000" b="0" dirty="0">
                          <a:solidFill>
                            <a:schemeClr val="tx1"/>
                          </a:solidFill>
                          <a:latin typeface="Bookman Old Style" panose="02050604050505020204" pitchFamily="18" charset="0"/>
                        </a:rPr>
                        <a:t> yang menyelenggarakan tugas pemerintahan di bidang keamanan siber.</a:t>
                      </a:r>
                    </a:p>
                    <a:p>
                      <a:pPr marL="457200" indent="-457200" algn="just">
                        <a:lnSpc>
                          <a:spcPct val="150000"/>
                        </a:lnSpc>
                        <a:buAutoNum type="alphaLcPeriod"/>
                      </a:pPr>
                      <a:endParaRPr lang="id-ID" sz="2000" b="0" dirty="0">
                        <a:solidFill>
                          <a:schemeClr val="tx1"/>
                        </a:solidFill>
                        <a:latin typeface="Bookman Old Style" panose="0205060405050502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971895"/>
                  </a:ext>
                </a:extLst>
              </a:tr>
            </a:tbl>
          </a:graphicData>
        </a:graphic>
      </p:graphicFrame>
      <p:sp>
        <p:nvSpPr>
          <p:cNvPr id="16" name="Kotak Teks 15">
            <a:extLst>
              <a:ext uri="{FF2B5EF4-FFF2-40B4-BE49-F238E27FC236}">
                <a16:creationId xmlns:a16="http://schemas.microsoft.com/office/drawing/2014/main" id="{40F92D93-67EE-4A58-98F8-5C8D47C191FE}"/>
              </a:ext>
            </a:extLst>
          </p:cNvPr>
          <p:cNvSpPr txBox="1"/>
          <p:nvPr/>
        </p:nvSpPr>
        <p:spPr>
          <a:xfrm>
            <a:off x="869034" y="240280"/>
            <a:ext cx="10453931" cy="338554"/>
          </a:xfrm>
          <a:prstGeom prst="rect">
            <a:avLst/>
          </a:prstGeom>
          <a:solidFill>
            <a:schemeClr val="accent4">
              <a:lumMod val="20000"/>
              <a:lumOff val="80000"/>
            </a:schemeClr>
          </a:solidFill>
          <a:ln>
            <a:solidFill>
              <a:srgbClr val="800000"/>
            </a:solidFill>
          </a:ln>
        </p:spPr>
        <p:txBody>
          <a:bodyPr wrap="square" rtlCol="0">
            <a:spAutoFit/>
          </a:bodyPr>
          <a:lstStyle/>
          <a:p>
            <a:pPr algn="ctr">
              <a:spcAft>
                <a:spcPts val="600"/>
              </a:spcAft>
            </a:pPr>
            <a:r>
              <a:rPr lang="id-ID"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KEPUTUSAN MENTERI PANRB RI NOMOR </a:t>
            </a:r>
            <a:r>
              <a:rPr lang="en-US"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679</a:t>
            </a:r>
            <a:r>
              <a:rPr lang="id-ID"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 TAHUN 2020 TENTANG </a:t>
            </a:r>
            <a:r>
              <a:rPr lang="id-ID" sz="1600" b="1" dirty="0">
                <a:solidFill>
                  <a:srgbClr val="800000"/>
                </a:solidFill>
                <a:latin typeface="Arial Narrow" panose="020B0606020202030204" pitchFamily="34" charset="0"/>
                <a:ea typeface="Calibri" panose="020F0502020204030204" pitchFamily="34" charset="0"/>
                <a:cs typeface="Aharoni" panose="020B0604020202020204" pitchFamily="2" charset="-79"/>
              </a:rPr>
              <a:t>APLIKASI UMUM BIDANG KEARSIPAN DINAMIS</a:t>
            </a:r>
          </a:p>
        </p:txBody>
      </p:sp>
    </p:spTree>
    <p:extLst>
      <p:ext uri="{BB962C8B-B14F-4D97-AF65-F5344CB8AC3E}">
        <p14:creationId xmlns:p14="http://schemas.microsoft.com/office/powerpoint/2010/main" val="3040029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 14">
            <a:extLst>
              <a:ext uri="{FF2B5EF4-FFF2-40B4-BE49-F238E27FC236}">
                <a16:creationId xmlns:a16="http://schemas.microsoft.com/office/drawing/2014/main" id="{AE9E8D6F-0A0D-4C27-8847-330E439D9DA1}"/>
              </a:ext>
            </a:extLst>
          </p:cNvPr>
          <p:cNvGraphicFramePr>
            <a:graphicFrameLocks noGrp="1"/>
          </p:cNvGraphicFramePr>
          <p:nvPr>
            <p:extLst>
              <p:ext uri="{D42A27DB-BD31-4B8C-83A1-F6EECF244321}">
                <p14:modId xmlns:p14="http://schemas.microsoft.com/office/powerpoint/2010/main" val="2091867627"/>
              </p:ext>
            </p:extLst>
          </p:nvPr>
        </p:nvGraphicFramePr>
        <p:xfrm>
          <a:off x="375990" y="1003516"/>
          <a:ext cx="11440020" cy="5379873"/>
        </p:xfrm>
        <a:graphic>
          <a:graphicData uri="http://schemas.openxmlformats.org/drawingml/2006/table">
            <a:tbl>
              <a:tblPr firstRow="1" bandRow="1">
                <a:tableStyleId>{5C22544A-7EE6-4342-B048-85BDC9FD1C3A}</a:tableStyleId>
              </a:tblPr>
              <a:tblGrid>
                <a:gridCol w="1798250">
                  <a:extLst>
                    <a:ext uri="{9D8B030D-6E8A-4147-A177-3AD203B41FA5}">
                      <a16:colId xmlns:a16="http://schemas.microsoft.com/office/drawing/2014/main" val="832664213"/>
                    </a:ext>
                  </a:extLst>
                </a:gridCol>
                <a:gridCol w="325120">
                  <a:extLst>
                    <a:ext uri="{9D8B030D-6E8A-4147-A177-3AD203B41FA5}">
                      <a16:colId xmlns:a16="http://schemas.microsoft.com/office/drawing/2014/main" val="3825629297"/>
                    </a:ext>
                  </a:extLst>
                </a:gridCol>
                <a:gridCol w="9316650">
                  <a:extLst>
                    <a:ext uri="{9D8B030D-6E8A-4147-A177-3AD203B41FA5}">
                      <a16:colId xmlns:a16="http://schemas.microsoft.com/office/drawing/2014/main" val="2112398578"/>
                    </a:ext>
                  </a:extLst>
                </a:gridCol>
              </a:tblGrid>
              <a:tr h="1465364">
                <a:tc>
                  <a:txBody>
                    <a:bodyPr/>
                    <a:lstStyle/>
                    <a:p>
                      <a:pPr>
                        <a:lnSpc>
                          <a:spcPct val="150000"/>
                        </a:lnSpc>
                      </a:pPr>
                      <a:r>
                        <a:rPr lang="id-ID" sz="2000" b="1">
                          <a:solidFill>
                            <a:schemeClr val="tx1"/>
                          </a:solidFill>
                          <a:latin typeface="Bookman Old Style" panose="02050604050505020204" pitchFamily="18" charset="0"/>
                        </a:rPr>
                        <a:t>KEEMPAT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id-ID" sz="2000" b="0">
                          <a:solidFill>
                            <a:schemeClr val="tx1"/>
                          </a:solidFill>
                          <a:latin typeface="Bookman Old Style" panose="020506040505050202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id-ID" sz="2000" b="0">
                          <a:solidFill>
                            <a:schemeClr val="tx1"/>
                          </a:solidFill>
                          <a:latin typeface="Bookman Old Style" panose="02050604050505020204" pitchFamily="18" charset="0"/>
                        </a:rPr>
                        <a:t>Pimpinan Instansi Pusat dan Pemerintah Daerah menerapkan Aplikasi Umum Bidang Kearsipan Dinamis sebagaimana dimaksud pada Diktum Kesatu di lingkungan instansi masing-masing.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128342"/>
                  </a:ext>
                </a:extLst>
              </a:tr>
              <a:tr h="2034909">
                <a:tc>
                  <a:txBody>
                    <a:bodyPr/>
                    <a:lstStyle/>
                    <a:p>
                      <a:pPr>
                        <a:lnSpc>
                          <a:spcPct val="150000"/>
                        </a:lnSpc>
                      </a:pPr>
                      <a:r>
                        <a:rPr lang="id-ID" sz="2000" b="1">
                          <a:solidFill>
                            <a:schemeClr val="tx1"/>
                          </a:solidFill>
                          <a:latin typeface="Bookman Old Style" panose="02050604050505020204" pitchFamily="18" charset="0"/>
                        </a:rPr>
                        <a:t>KELIMA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id-ID" sz="2000" b="0">
                          <a:solidFill>
                            <a:schemeClr val="tx1"/>
                          </a:solidFill>
                          <a:latin typeface="Bookman Old Style" panose="020506040505050202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lnSpc>
                          <a:spcPct val="150000"/>
                        </a:lnSpc>
                        <a:buNone/>
                      </a:pPr>
                      <a:r>
                        <a:rPr lang="id-ID" sz="2000" b="0">
                          <a:solidFill>
                            <a:schemeClr val="tx1"/>
                          </a:solidFill>
                          <a:latin typeface="Bookman Old Style" panose="02050604050505020204" pitchFamily="18" charset="0"/>
                        </a:rPr>
                        <a:t>Aplikasi Umum Bidang Kearsipan Dinamis sebagaimana dimaksud pada Diktum Kesatu memiliki persyaratan sebagaimana tercantum dalam Lampiran yang merupakan bagian tidak terpisahkan dari Keputusan Menteri ini.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971895"/>
                  </a:ext>
                </a:extLst>
              </a:tr>
              <a:tr h="925449">
                <a:tc>
                  <a:txBody>
                    <a:bodyPr/>
                    <a:lstStyle/>
                    <a:p>
                      <a:pPr>
                        <a:lnSpc>
                          <a:spcPct val="150000"/>
                        </a:lnSpc>
                      </a:pPr>
                      <a:r>
                        <a:rPr lang="id-ID" sz="2000" b="1">
                          <a:solidFill>
                            <a:schemeClr val="tx1"/>
                          </a:solidFill>
                          <a:latin typeface="Bookman Old Style" panose="02050604050505020204" pitchFamily="18" charset="0"/>
                        </a:rPr>
                        <a:t>KEENAM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id-ID" sz="2000" b="0">
                          <a:solidFill>
                            <a:schemeClr val="tx1"/>
                          </a:solidFill>
                          <a:latin typeface="Bookman Old Style" panose="020506040505050202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lnSpc>
                          <a:spcPct val="150000"/>
                        </a:lnSpc>
                        <a:buNone/>
                      </a:pPr>
                      <a:r>
                        <a:rPr lang="id-ID" sz="2000" b="0">
                          <a:solidFill>
                            <a:schemeClr val="tx1"/>
                          </a:solidFill>
                          <a:latin typeface="Bookman Old Style" panose="02050604050505020204" pitchFamily="18" charset="0"/>
                        </a:rPr>
                        <a:t>Keputusan Menteri ini mulai berlaku pada tanggal ditetapkan.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882116"/>
                  </a:ext>
                </a:extLst>
              </a:tr>
              <a:tr h="370840">
                <a:tc>
                  <a:txBody>
                    <a:bodyPr/>
                    <a:lstStyle/>
                    <a:p>
                      <a:pPr>
                        <a:lnSpc>
                          <a:spcPct val="150000"/>
                        </a:lnSpc>
                      </a:pPr>
                      <a:endParaRPr lang="id-ID" sz="2000" b="0">
                        <a:solidFill>
                          <a:schemeClr val="tx1"/>
                        </a:solidFill>
                        <a:latin typeface="Bookman Old Style" panose="0205060405050502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id-ID" sz="2000" b="0">
                        <a:solidFill>
                          <a:schemeClr val="tx1"/>
                        </a:solidFill>
                        <a:latin typeface="Bookman Old Style" panose="0205060405050502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124325" indent="0" algn="just">
                        <a:lnSpc>
                          <a:spcPct val="150000"/>
                        </a:lnSpc>
                        <a:buNone/>
                      </a:pPr>
                      <a:r>
                        <a:rPr lang="id-ID" sz="2000" b="0">
                          <a:solidFill>
                            <a:schemeClr val="tx1"/>
                          </a:solidFill>
                          <a:latin typeface="Bookman Old Style" panose="02050604050505020204" pitchFamily="18" charset="0"/>
                        </a:rPr>
                        <a:t>Ditetapkan di Jakarta</a:t>
                      </a:r>
                    </a:p>
                    <a:p>
                      <a:pPr marL="4124325" indent="0" algn="just">
                        <a:lnSpc>
                          <a:spcPct val="150000"/>
                        </a:lnSpc>
                        <a:buNone/>
                      </a:pPr>
                      <a:r>
                        <a:rPr lang="id-ID" sz="2000" b="0">
                          <a:solidFill>
                            <a:schemeClr val="tx1"/>
                          </a:solidFill>
                          <a:latin typeface="Bookman Old Style" panose="02050604050505020204" pitchFamily="18" charset="0"/>
                        </a:rPr>
                        <a:t>pada tanggal 27 Oktober 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6260850"/>
                  </a:ext>
                </a:extLst>
              </a:tr>
            </a:tbl>
          </a:graphicData>
        </a:graphic>
      </p:graphicFrame>
      <p:sp>
        <p:nvSpPr>
          <p:cNvPr id="16" name="Kotak Teks 15">
            <a:extLst>
              <a:ext uri="{FF2B5EF4-FFF2-40B4-BE49-F238E27FC236}">
                <a16:creationId xmlns:a16="http://schemas.microsoft.com/office/drawing/2014/main" id="{40F92D93-67EE-4A58-98F8-5C8D47C191FE}"/>
              </a:ext>
            </a:extLst>
          </p:cNvPr>
          <p:cNvSpPr txBox="1"/>
          <p:nvPr/>
        </p:nvSpPr>
        <p:spPr>
          <a:xfrm>
            <a:off x="869034" y="240280"/>
            <a:ext cx="10453931" cy="338554"/>
          </a:xfrm>
          <a:prstGeom prst="rect">
            <a:avLst/>
          </a:prstGeom>
          <a:solidFill>
            <a:schemeClr val="accent4">
              <a:lumMod val="20000"/>
              <a:lumOff val="80000"/>
            </a:schemeClr>
          </a:solidFill>
          <a:ln>
            <a:solidFill>
              <a:srgbClr val="800000"/>
            </a:solidFill>
          </a:ln>
        </p:spPr>
        <p:txBody>
          <a:bodyPr wrap="square" rtlCol="0">
            <a:spAutoFit/>
          </a:bodyPr>
          <a:lstStyle/>
          <a:p>
            <a:pPr algn="ctr">
              <a:spcAft>
                <a:spcPts val="600"/>
              </a:spcAft>
            </a:pPr>
            <a:r>
              <a:rPr lang="id-ID"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KEPUTUSAN MENTERI PANRB RI NOMOR </a:t>
            </a:r>
            <a:r>
              <a:rPr lang="en-US"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679</a:t>
            </a:r>
            <a:r>
              <a:rPr lang="id-ID"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 TAHUN 2020 TENTANG </a:t>
            </a:r>
            <a:r>
              <a:rPr lang="id-ID" sz="1600" b="1" dirty="0">
                <a:solidFill>
                  <a:srgbClr val="800000"/>
                </a:solidFill>
                <a:latin typeface="Arial Narrow" panose="020B0606020202030204" pitchFamily="34" charset="0"/>
                <a:ea typeface="Calibri" panose="020F0502020204030204" pitchFamily="34" charset="0"/>
                <a:cs typeface="Aharoni" panose="020B0604020202020204" pitchFamily="2" charset="-79"/>
              </a:rPr>
              <a:t>APLIKASI UMUM BIDANG KEARSIPAN DINAMIS</a:t>
            </a:r>
          </a:p>
        </p:txBody>
      </p:sp>
    </p:spTree>
    <p:extLst>
      <p:ext uri="{BB962C8B-B14F-4D97-AF65-F5344CB8AC3E}">
        <p14:creationId xmlns:p14="http://schemas.microsoft.com/office/powerpoint/2010/main" val="2879255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5BEE8C82-8024-4992-A214-ED7292B9E0EE}"/>
              </a:ext>
            </a:extLst>
          </p:cNvPr>
          <p:cNvSpPr txBox="1"/>
          <p:nvPr/>
        </p:nvSpPr>
        <p:spPr>
          <a:xfrm>
            <a:off x="513080" y="792480"/>
            <a:ext cx="11165840" cy="5709255"/>
          </a:xfrm>
          <a:prstGeom prst="rect">
            <a:avLst/>
          </a:prstGeom>
          <a:noFill/>
        </p:spPr>
        <p:txBody>
          <a:bodyPr wrap="square" rtlCol="0">
            <a:spAutoFit/>
          </a:bodyPr>
          <a:lstStyle/>
          <a:p>
            <a:pPr algn="just">
              <a:lnSpc>
                <a:spcPct val="150000"/>
              </a:lnSpc>
              <a:spcAft>
                <a:spcPts val="1200"/>
              </a:spcAft>
            </a:pPr>
            <a:r>
              <a:rPr lang="id-ID" sz="2000" b="1">
                <a:latin typeface="Bookman Old Style" panose="02050604050505020204" pitchFamily="18" charset="0"/>
              </a:rPr>
              <a:t>LATAR BELAKANG</a:t>
            </a:r>
          </a:p>
          <a:p>
            <a:pPr marL="342900" indent="-342900" algn="just">
              <a:spcAft>
                <a:spcPts val="600"/>
              </a:spcAft>
              <a:buFont typeface="Wingdings" panose="05000000000000000000" pitchFamily="2" charset="2"/>
              <a:buChar char="§"/>
            </a:pPr>
            <a:r>
              <a:rPr lang="id-ID" sz="2000">
                <a:latin typeface="Bookman Old Style" panose="02050604050505020204" pitchFamily="18" charset="0"/>
              </a:rPr>
              <a:t>Seiring dengan kemajuan teknologi, pemanfaatan teknologi mulai diterapkan pada Bidang Kearsipan oleh Instansi Pusat dan Pemerintah Daerah</a:t>
            </a:r>
          </a:p>
          <a:p>
            <a:pPr marL="355600" algn="just">
              <a:spcAft>
                <a:spcPts val="600"/>
              </a:spcAft>
            </a:pPr>
            <a:r>
              <a:rPr lang="id-ID" sz="2000" i="1">
                <a:latin typeface="Arial Narrow" panose="020B0606020202030204" pitchFamily="34" charset="0"/>
              </a:rPr>
              <a:t>Seperti penciptaan Arsip yang awalnya menggunakan kertas menjadi berbasis elektronik, penggunaan Arsip yang awalnya dilakukan secara luring (offline) menjadi secara daring (online), penyimpanan Arsip yang awalnya disimpan di depo Arsip menjadi penyimpanan didalam basis data, pengiriman surat yang awalnya dilakukan secara manual menjadi secara elektronik.</a:t>
            </a:r>
          </a:p>
          <a:p>
            <a:pPr marL="342900" indent="-342900" algn="just">
              <a:spcAft>
                <a:spcPts val="600"/>
              </a:spcAft>
              <a:buFont typeface="Wingdings" panose="05000000000000000000" pitchFamily="2" charset="2"/>
              <a:buChar char="§"/>
            </a:pPr>
            <a:r>
              <a:rPr lang="id-ID" sz="2000">
                <a:latin typeface="Bookman Old Style" panose="02050604050505020204" pitchFamily="18" charset="0"/>
              </a:rPr>
              <a:t>Praktik pemanfaatan teknologi tersebut masih menimbulkan beberapa permasalahan</a:t>
            </a:r>
          </a:p>
          <a:p>
            <a:pPr marL="355600" algn="just">
              <a:spcAft>
                <a:spcPts val="600"/>
              </a:spcAft>
            </a:pPr>
            <a:r>
              <a:rPr lang="id-ID" sz="2000" i="1">
                <a:latin typeface="Arial Narrow" panose="020B0606020202030204" pitchFamily="34" charset="0"/>
              </a:rPr>
              <a:t>Pengelolaan Kearsipan secara elektronik yang silo, pengiriman surat secara elektronik menggunakan kanal yang tidak andal dan terpercaya, serta adanya pemalsuan dan akses tidak sah atas Arsip yang berakibat kurangnya kepercayaan masyarakat pada keabsahan Arsip yang dihasilkan dari kegiatan administrasi pemerintahan. </a:t>
            </a:r>
          </a:p>
          <a:p>
            <a:pPr marL="342900" indent="-342900" algn="just">
              <a:spcAft>
                <a:spcPts val="600"/>
              </a:spcAft>
              <a:buFont typeface="Wingdings" panose="05000000000000000000" pitchFamily="2" charset="2"/>
              <a:buChar char="§"/>
            </a:pPr>
            <a:r>
              <a:rPr lang="id-ID" sz="2000">
                <a:latin typeface="Bookman Old Style" panose="02050604050505020204" pitchFamily="18" charset="0"/>
              </a:rPr>
              <a:t>Hasil Evaluasi SPBE tahun 2019 juga menunjukkan Indeks SPBE Nasional pada angka 2,18 serta capaian Indikator Layanan Naskah Dinas adalah 1,95 </a:t>
            </a:r>
          </a:p>
          <a:p>
            <a:pPr marL="355600" algn="just">
              <a:spcAft>
                <a:spcPts val="600"/>
              </a:spcAft>
            </a:pPr>
            <a:r>
              <a:rPr lang="id-ID" sz="2000" i="1">
                <a:latin typeface="Arial Narrow" panose="020B0606020202030204" pitchFamily="34" charset="0"/>
              </a:rPr>
              <a:t>Menunjukkan bahwa pemanfaatan teknologi pada Bidang Kearsipan masih belum merata dan tidak terintegrasi antar-instansi pemerintah. </a:t>
            </a:r>
          </a:p>
        </p:txBody>
      </p:sp>
      <p:sp>
        <p:nvSpPr>
          <p:cNvPr id="5" name="Kotak Teks 4">
            <a:extLst>
              <a:ext uri="{FF2B5EF4-FFF2-40B4-BE49-F238E27FC236}">
                <a16:creationId xmlns:a16="http://schemas.microsoft.com/office/drawing/2014/main" id="{D9DFA3C2-28F8-4520-97CA-F2282066A60B}"/>
              </a:ext>
            </a:extLst>
          </p:cNvPr>
          <p:cNvSpPr txBox="1"/>
          <p:nvPr/>
        </p:nvSpPr>
        <p:spPr>
          <a:xfrm>
            <a:off x="869034" y="240280"/>
            <a:ext cx="10453931" cy="338554"/>
          </a:xfrm>
          <a:prstGeom prst="rect">
            <a:avLst/>
          </a:prstGeom>
          <a:solidFill>
            <a:schemeClr val="accent4">
              <a:lumMod val="20000"/>
              <a:lumOff val="80000"/>
            </a:schemeClr>
          </a:solidFill>
          <a:ln>
            <a:solidFill>
              <a:srgbClr val="800000"/>
            </a:solidFill>
          </a:ln>
        </p:spPr>
        <p:txBody>
          <a:bodyPr wrap="square" rtlCol="0">
            <a:spAutoFit/>
          </a:bodyPr>
          <a:lstStyle/>
          <a:p>
            <a:pPr algn="ctr">
              <a:spcAft>
                <a:spcPts val="600"/>
              </a:spcAft>
            </a:pPr>
            <a:r>
              <a:rPr lang="id-ID"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KEPUTUSAN MENTERI PANRB RI NOMOR </a:t>
            </a:r>
            <a:r>
              <a:rPr lang="en-US"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679</a:t>
            </a:r>
            <a:r>
              <a:rPr lang="id-ID"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 TAHUN 2020 TENTANG </a:t>
            </a:r>
            <a:r>
              <a:rPr lang="id-ID" sz="1600" b="1" dirty="0">
                <a:solidFill>
                  <a:srgbClr val="800000"/>
                </a:solidFill>
                <a:latin typeface="Arial Narrow" panose="020B0606020202030204" pitchFamily="34" charset="0"/>
                <a:ea typeface="Calibri" panose="020F0502020204030204" pitchFamily="34" charset="0"/>
                <a:cs typeface="Aharoni" panose="020B0604020202020204" pitchFamily="2" charset="-79"/>
              </a:rPr>
              <a:t>APLIKASI UMUM BIDANG KEARSIPAN DINAMIS</a:t>
            </a:r>
          </a:p>
        </p:txBody>
      </p:sp>
    </p:spTree>
    <p:extLst>
      <p:ext uri="{BB962C8B-B14F-4D97-AF65-F5344CB8AC3E}">
        <p14:creationId xmlns:p14="http://schemas.microsoft.com/office/powerpoint/2010/main" val="2736184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5BEE8C82-8024-4992-A214-ED7292B9E0EE}"/>
              </a:ext>
            </a:extLst>
          </p:cNvPr>
          <p:cNvSpPr txBox="1"/>
          <p:nvPr/>
        </p:nvSpPr>
        <p:spPr>
          <a:xfrm>
            <a:off x="513080" y="792480"/>
            <a:ext cx="11165840" cy="5887894"/>
          </a:xfrm>
          <a:prstGeom prst="rect">
            <a:avLst/>
          </a:prstGeom>
          <a:noFill/>
        </p:spPr>
        <p:txBody>
          <a:bodyPr wrap="square" rtlCol="0">
            <a:spAutoFit/>
          </a:bodyPr>
          <a:lstStyle/>
          <a:p>
            <a:pPr algn="just">
              <a:lnSpc>
                <a:spcPct val="150000"/>
              </a:lnSpc>
              <a:spcAft>
                <a:spcPts val="1200"/>
              </a:spcAft>
            </a:pPr>
            <a:r>
              <a:rPr lang="id-ID" sz="2000" b="1">
                <a:latin typeface="Bookman Old Style" panose="02050604050505020204" pitchFamily="18" charset="0"/>
              </a:rPr>
              <a:t>MAKSUD</a:t>
            </a:r>
          </a:p>
          <a:p>
            <a:pPr algn="just">
              <a:lnSpc>
                <a:spcPct val="150000"/>
              </a:lnSpc>
              <a:spcAft>
                <a:spcPts val="1200"/>
              </a:spcAft>
            </a:pPr>
            <a:r>
              <a:rPr lang="id-ID" sz="2000">
                <a:latin typeface="Bookman Old Style" panose="02050604050505020204" pitchFamily="18" charset="0"/>
              </a:rPr>
              <a:t>Dasar acuan bagi Instansi Pusat dan Pemerintah Daerah dalam penyelenggaraan layanan administrasi pemerintahan berbasis elektronik.</a:t>
            </a:r>
          </a:p>
          <a:p>
            <a:pPr algn="just">
              <a:lnSpc>
                <a:spcPct val="150000"/>
              </a:lnSpc>
              <a:spcAft>
                <a:spcPts val="1200"/>
              </a:spcAft>
            </a:pPr>
            <a:r>
              <a:rPr lang="id-ID" sz="2000" b="1">
                <a:latin typeface="Bookman Old Style" panose="02050604050505020204" pitchFamily="18" charset="0"/>
              </a:rPr>
              <a:t>TUJUAN</a:t>
            </a:r>
          </a:p>
          <a:p>
            <a:pPr marL="447675" indent="-447675" algn="just">
              <a:lnSpc>
                <a:spcPct val="150000"/>
              </a:lnSpc>
              <a:spcAft>
                <a:spcPts val="1200"/>
              </a:spcAft>
              <a:tabLst>
                <a:tab pos="447675" algn="l"/>
              </a:tabLst>
            </a:pPr>
            <a:r>
              <a:rPr lang="id-ID" sz="2000">
                <a:latin typeface="Bookman Old Style" panose="02050604050505020204" pitchFamily="18" charset="0"/>
              </a:rPr>
              <a:t>1.	Mewujudkan pelayanan administrasi pemerintahan di Bidang Kearsipan Dinamis yang berkualitas dan terpercaya di Instansi Pusat dan Pemerintah Daerah;</a:t>
            </a:r>
          </a:p>
          <a:p>
            <a:pPr marL="447675" indent="-447675" algn="just">
              <a:lnSpc>
                <a:spcPct val="150000"/>
              </a:lnSpc>
              <a:spcAft>
                <a:spcPts val="1200"/>
              </a:spcAft>
              <a:tabLst>
                <a:tab pos="447675" algn="l"/>
              </a:tabLst>
            </a:pPr>
            <a:r>
              <a:rPr lang="id-ID" sz="2000">
                <a:latin typeface="Bookman Old Style" panose="02050604050505020204" pitchFamily="18" charset="0"/>
              </a:rPr>
              <a:t>2.	Mewujudkan keseragaman dan keterpaduan pengelolaan Kearsipan Dinamis berbasis elektronik; dan</a:t>
            </a:r>
          </a:p>
          <a:p>
            <a:pPr marL="447675" indent="-447675" algn="just">
              <a:lnSpc>
                <a:spcPct val="150000"/>
              </a:lnSpc>
              <a:spcAft>
                <a:spcPts val="1200"/>
              </a:spcAft>
              <a:tabLst>
                <a:tab pos="447675" algn="l"/>
              </a:tabLst>
            </a:pPr>
            <a:r>
              <a:rPr lang="id-ID" sz="2000">
                <a:latin typeface="Bookman Old Style" panose="02050604050505020204" pitchFamily="18" charset="0"/>
              </a:rPr>
              <a:t>3.	Mewujudkan tata kelola pemerintahan yang bersih, efektif, transparan, dan akuntabel melalui penerapan SPBE Bidang Kearsipan Dinamis di Instansi Pusat dan Pemerintah Daerah.</a:t>
            </a:r>
          </a:p>
        </p:txBody>
      </p:sp>
      <p:sp>
        <p:nvSpPr>
          <p:cNvPr id="5" name="Kotak Teks 4">
            <a:extLst>
              <a:ext uri="{FF2B5EF4-FFF2-40B4-BE49-F238E27FC236}">
                <a16:creationId xmlns:a16="http://schemas.microsoft.com/office/drawing/2014/main" id="{D9DFA3C2-28F8-4520-97CA-F2282066A60B}"/>
              </a:ext>
            </a:extLst>
          </p:cNvPr>
          <p:cNvSpPr txBox="1"/>
          <p:nvPr/>
        </p:nvSpPr>
        <p:spPr>
          <a:xfrm>
            <a:off x="869034" y="240280"/>
            <a:ext cx="10453931" cy="338554"/>
          </a:xfrm>
          <a:prstGeom prst="rect">
            <a:avLst/>
          </a:prstGeom>
          <a:solidFill>
            <a:schemeClr val="accent4">
              <a:lumMod val="20000"/>
              <a:lumOff val="80000"/>
            </a:schemeClr>
          </a:solidFill>
          <a:ln>
            <a:solidFill>
              <a:srgbClr val="800000"/>
            </a:solidFill>
          </a:ln>
        </p:spPr>
        <p:txBody>
          <a:bodyPr wrap="square" rtlCol="0">
            <a:spAutoFit/>
          </a:bodyPr>
          <a:lstStyle/>
          <a:p>
            <a:pPr algn="ctr">
              <a:spcAft>
                <a:spcPts val="600"/>
              </a:spcAft>
            </a:pPr>
            <a:r>
              <a:rPr lang="id-ID"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KEPUTUSAN MENTERI PANRB RI NOMOR </a:t>
            </a:r>
            <a:r>
              <a:rPr lang="en-US"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679</a:t>
            </a:r>
            <a:r>
              <a:rPr lang="id-ID"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 TAHUN 2020 TENTANG </a:t>
            </a:r>
            <a:r>
              <a:rPr lang="id-ID" sz="1600" b="1" dirty="0">
                <a:solidFill>
                  <a:srgbClr val="800000"/>
                </a:solidFill>
                <a:latin typeface="Arial Narrow" panose="020B0606020202030204" pitchFamily="34" charset="0"/>
                <a:ea typeface="Calibri" panose="020F0502020204030204" pitchFamily="34" charset="0"/>
                <a:cs typeface="Aharoni" panose="020B0604020202020204" pitchFamily="2" charset="-79"/>
              </a:rPr>
              <a:t>APLIKASI UMUM BIDANG KEARSIPAN DINAMIS</a:t>
            </a:r>
          </a:p>
        </p:txBody>
      </p:sp>
    </p:spTree>
    <p:extLst>
      <p:ext uri="{BB962C8B-B14F-4D97-AF65-F5344CB8AC3E}">
        <p14:creationId xmlns:p14="http://schemas.microsoft.com/office/powerpoint/2010/main" val="1450899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5BEE8C82-8024-4992-A214-ED7292B9E0EE}"/>
              </a:ext>
            </a:extLst>
          </p:cNvPr>
          <p:cNvSpPr txBox="1"/>
          <p:nvPr/>
        </p:nvSpPr>
        <p:spPr>
          <a:xfrm>
            <a:off x="513080" y="792480"/>
            <a:ext cx="11165840" cy="2964017"/>
          </a:xfrm>
          <a:prstGeom prst="rect">
            <a:avLst/>
          </a:prstGeom>
          <a:noFill/>
        </p:spPr>
        <p:txBody>
          <a:bodyPr wrap="square" rtlCol="0">
            <a:spAutoFit/>
          </a:bodyPr>
          <a:lstStyle/>
          <a:p>
            <a:pPr algn="just">
              <a:lnSpc>
                <a:spcPct val="150000"/>
              </a:lnSpc>
              <a:spcAft>
                <a:spcPts val="1200"/>
              </a:spcAft>
            </a:pPr>
            <a:r>
              <a:rPr lang="id-ID" sz="2000" b="1">
                <a:latin typeface="Bookman Old Style" panose="02050604050505020204" pitchFamily="18" charset="0"/>
              </a:rPr>
              <a:t>RUANG LINGKUP</a:t>
            </a:r>
          </a:p>
          <a:p>
            <a:pPr marL="447675" indent="-447675" algn="just">
              <a:lnSpc>
                <a:spcPct val="150000"/>
              </a:lnSpc>
              <a:spcAft>
                <a:spcPts val="1200"/>
              </a:spcAft>
              <a:tabLst>
                <a:tab pos="447675" algn="l"/>
              </a:tabLst>
            </a:pPr>
            <a:r>
              <a:rPr lang="id-ID" sz="2000">
                <a:latin typeface="Bookman Old Style" panose="02050604050505020204" pitchFamily="18" charset="0"/>
              </a:rPr>
              <a:t>1.	Persyaratan Proses Bisnis; </a:t>
            </a:r>
          </a:p>
          <a:p>
            <a:pPr marL="447675" indent="-447675" algn="just">
              <a:lnSpc>
                <a:spcPct val="150000"/>
              </a:lnSpc>
              <a:spcAft>
                <a:spcPts val="1200"/>
              </a:spcAft>
              <a:tabLst>
                <a:tab pos="447675" algn="l"/>
              </a:tabLst>
            </a:pPr>
            <a:r>
              <a:rPr lang="id-ID" sz="2000">
                <a:latin typeface="Bookman Old Style" panose="02050604050505020204" pitchFamily="18" charset="0"/>
              </a:rPr>
              <a:t>2.	Persyaratan Data;</a:t>
            </a:r>
          </a:p>
          <a:p>
            <a:pPr marL="447675" indent="-447675" algn="just">
              <a:lnSpc>
                <a:spcPct val="150000"/>
              </a:lnSpc>
              <a:spcAft>
                <a:spcPts val="1200"/>
              </a:spcAft>
              <a:tabLst>
                <a:tab pos="447675" algn="l"/>
              </a:tabLst>
            </a:pPr>
            <a:r>
              <a:rPr lang="id-ID" sz="2000">
                <a:latin typeface="Bookman Old Style" panose="02050604050505020204" pitchFamily="18" charset="0"/>
              </a:rPr>
              <a:t>3.	Persyaratan Teknologi Informasi dan Komunikasi; dan</a:t>
            </a:r>
          </a:p>
          <a:p>
            <a:pPr marL="447675" indent="-447675" algn="just">
              <a:lnSpc>
                <a:spcPct val="150000"/>
              </a:lnSpc>
              <a:spcAft>
                <a:spcPts val="1200"/>
              </a:spcAft>
              <a:tabLst>
                <a:tab pos="447675" algn="l"/>
              </a:tabLst>
            </a:pPr>
            <a:r>
              <a:rPr lang="id-ID" sz="2000">
                <a:latin typeface="Bookman Old Style" panose="02050604050505020204" pitchFamily="18" charset="0"/>
              </a:rPr>
              <a:t>4.	Persyaratan Keamanan SPBE.</a:t>
            </a:r>
          </a:p>
        </p:txBody>
      </p:sp>
      <p:sp>
        <p:nvSpPr>
          <p:cNvPr id="5" name="Kotak Teks 4">
            <a:extLst>
              <a:ext uri="{FF2B5EF4-FFF2-40B4-BE49-F238E27FC236}">
                <a16:creationId xmlns:a16="http://schemas.microsoft.com/office/drawing/2014/main" id="{D9DFA3C2-28F8-4520-97CA-F2282066A60B}"/>
              </a:ext>
            </a:extLst>
          </p:cNvPr>
          <p:cNvSpPr txBox="1"/>
          <p:nvPr/>
        </p:nvSpPr>
        <p:spPr>
          <a:xfrm>
            <a:off x="869034" y="240280"/>
            <a:ext cx="10453931" cy="338554"/>
          </a:xfrm>
          <a:prstGeom prst="rect">
            <a:avLst/>
          </a:prstGeom>
          <a:solidFill>
            <a:schemeClr val="accent4">
              <a:lumMod val="20000"/>
              <a:lumOff val="80000"/>
            </a:schemeClr>
          </a:solidFill>
          <a:ln>
            <a:solidFill>
              <a:srgbClr val="800000"/>
            </a:solidFill>
          </a:ln>
        </p:spPr>
        <p:txBody>
          <a:bodyPr wrap="square" rtlCol="0">
            <a:spAutoFit/>
          </a:bodyPr>
          <a:lstStyle/>
          <a:p>
            <a:pPr algn="ctr">
              <a:spcAft>
                <a:spcPts val="600"/>
              </a:spcAft>
            </a:pPr>
            <a:r>
              <a:rPr lang="id-ID"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KEPUTUSAN MENTERI PANRB RI NOMOR </a:t>
            </a:r>
            <a:r>
              <a:rPr lang="en-US"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679</a:t>
            </a:r>
            <a:r>
              <a:rPr lang="id-ID" sz="1600" b="1" dirty="0">
                <a:solidFill>
                  <a:srgbClr val="800000"/>
                </a:solidFill>
                <a:effectLst/>
                <a:latin typeface="Arial Narrow" panose="020B0606020202030204" pitchFamily="34" charset="0"/>
                <a:ea typeface="Times New Roman" panose="02020603050405020304" pitchFamily="18" charset="0"/>
                <a:cs typeface="Arial" panose="020B0604020202020204" pitchFamily="34" charset="0"/>
              </a:rPr>
              <a:t> TAHUN 2020 TENTANG </a:t>
            </a:r>
            <a:r>
              <a:rPr lang="id-ID" sz="1600" b="1" dirty="0">
                <a:solidFill>
                  <a:srgbClr val="800000"/>
                </a:solidFill>
                <a:latin typeface="Arial Narrow" panose="020B0606020202030204" pitchFamily="34" charset="0"/>
                <a:ea typeface="Calibri" panose="020F0502020204030204" pitchFamily="34" charset="0"/>
                <a:cs typeface="Aharoni" panose="020B0604020202020204" pitchFamily="2" charset="-79"/>
              </a:rPr>
              <a:t>APLIKASI UMUM BIDANG KEARSIPAN DINAMIS</a:t>
            </a:r>
          </a:p>
        </p:txBody>
      </p:sp>
    </p:spTree>
    <p:extLst>
      <p:ext uri="{BB962C8B-B14F-4D97-AF65-F5344CB8AC3E}">
        <p14:creationId xmlns:p14="http://schemas.microsoft.com/office/powerpoint/2010/main" val="130536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tak Teks 4">
            <a:extLst>
              <a:ext uri="{FF2B5EF4-FFF2-40B4-BE49-F238E27FC236}">
                <a16:creationId xmlns:a16="http://schemas.microsoft.com/office/drawing/2014/main" id="{7AB9C984-610E-4094-8370-80E125890775}"/>
              </a:ext>
            </a:extLst>
          </p:cNvPr>
          <p:cNvSpPr txBox="1"/>
          <p:nvPr/>
        </p:nvSpPr>
        <p:spPr>
          <a:xfrm>
            <a:off x="869034" y="169160"/>
            <a:ext cx="10453931" cy="646331"/>
          </a:xfrm>
          <a:prstGeom prst="rect">
            <a:avLst/>
          </a:prstGeom>
          <a:noFill/>
        </p:spPr>
        <p:txBody>
          <a:bodyPr wrap="square" rtlCol="0">
            <a:spAutoFit/>
          </a:bodyPr>
          <a:lstStyle/>
          <a:p>
            <a:pPr algn="ctr">
              <a:spcAft>
                <a:spcPts val="1800"/>
              </a:spcAft>
            </a:pPr>
            <a:r>
              <a:rPr lang="id-ID" sz="3600">
                <a:solidFill>
                  <a:srgbClr val="800000"/>
                </a:solidFill>
                <a:latin typeface="Impact" panose="020B0806030902050204" pitchFamily="34" charset="0"/>
                <a:ea typeface="Calibri" panose="020F0502020204030204" pitchFamily="34" charset="0"/>
                <a:cs typeface="Aharoni" panose="020B0604020202020204" pitchFamily="2" charset="-79"/>
              </a:rPr>
              <a:t>KERANGKA KEBIJAKAN APLIKASI SRIKANDI</a:t>
            </a:r>
          </a:p>
        </p:txBody>
      </p:sp>
      <p:sp>
        <p:nvSpPr>
          <p:cNvPr id="16" name="Kotak Teks 15">
            <a:extLst>
              <a:ext uri="{FF2B5EF4-FFF2-40B4-BE49-F238E27FC236}">
                <a16:creationId xmlns:a16="http://schemas.microsoft.com/office/drawing/2014/main" id="{366B759C-266A-4D9B-B858-9125EAEF5657}"/>
              </a:ext>
            </a:extLst>
          </p:cNvPr>
          <p:cNvSpPr txBox="1"/>
          <p:nvPr/>
        </p:nvSpPr>
        <p:spPr>
          <a:xfrm>
            <a:off x="5791200" y="1068001"/>
            <a:ext cx="6065520" cy="1200329"/>
          </a:xfrm>
          <a:prstGeom prst="rect">
            <a:avLst/>
          </a:prstGeom>
          <a:solidFill>
            <a:srgbClr val="800000"/>
          </a:solidFill>
        </p:spPr>
        <p:txBody>
          <a:bodyPr wrap="square" rtlCol="0">
            <a:spAutoFit/>
          </a:bodyPr>
          <a:lstStyle/>
          <a:p>
            <a:pPr algn="ctr"/>
            <a:r>
              <a:rPr lang="id-ID" b="1">
                <a:solidFill>
                  <a:schemeClr val="bg1"/>
                </a:solidFill>
                <a:latin typeface="Arial Narrow" panose="020B0606020202030204" pitchFamily="34" charset="0"/>
              </a:rPr>
              <a:t>PERPRES 95/2018 - SPBE</a:t>
            </a:r>
          </a:p>
          <a:p>
            <a:pPr algn="ctr"/>
            <a:r>
              <a:rPr lang="id-ID" b="1">
                <a:solidFill>
                  <a:schemeClr val="bg1"/>
                </a:solidFill>
                <a:latin typeface="Arial Narrow" panose="020B0606020202030204" pitchFamily="34" charset="0"/>
              </a:rPr>
              <a:t>Pasal 36 (1)</a:t>
            </a:r>
          </a:p>
          <a:p>
            <a:pPr algn="ctr"/>
            <a:r>
              <a:rPr lang="id-ID" sz="1800" i="0" u="none" strike="noStrike" baseline="0">
                <a:solidFill>
                  <a:schemeClr val="bg1"/>
                </a:solidFill>
                <a:latin typeface="Arial Narrow" panose="020B0606020202030204" pitchFamily="34" charset="0"/>
              </a:rPr>
              <a:t>Aplikasi Umum ditetapkan oleh menteri yang menyelenggarakan urusan pemerintahan di bidang aparatur negara.</a:t>
            </a:r>
            <a:endParaRPr lang="id-ID">
              <a:solidFill>
                <a:schemeClr val="bg1"/>
              </a:solidFill>
              <a:latin typeface="Arial Narrow" panose="020B0606020202030204" pitchFamily="34" charset="0"/>
            </a:endParaRPr>
          </a:p>
        </p:txBody>
      </p:sp>
      <p:sp>
        <p:nvSpPr>
          <p:cNvPr id="23" name="Kotak Teks 22">
            <a:extLst>
              <a:ext uri="{FF2B5EF4-FFF2-40B4-BE49-F238E27FC236}">
                <a16:creationId xmlns:a16="http://schemas.microsoft.com/office/drawing/2014/main" id="{B7D7CB27-0C7C-4DC6-A3CE-AA39C1AF7AA7}"/>
              </a:ext>
            </a:extLst>
          </p:cNvPr>
          <p:cNvSpPr txBox="1"/>
          <p:nvPr/>
        </p:nvSpPr>
        <p:spPr>
          <a:xfrm>
            <a:off x="274328" y="1068001"/>
            <a:ext cx="4876750" cy="1754326"/>
          </a:xfrm>
          <a:prstGeom prst="rect">
            <a:avLst/>
          </a:prstGeom>
          <a:solidFill>
            <a:srgbClr val="002060"/>
          </a:solidFill>
          <a:ln>
            <a:solidFill>
              <a:schemeClr val="accent1"/>
            </a:solidFill>
          </a:ln>
        </p:spPr>
        <p:txBody>
          <a:bodyPr wrap="square" rtlCol="0">
            <a:spAutoFit/>
          </a:bodyPr>
          <a:lstStyle/>
          <a:p>
            <a:pPr algn="ctr"/>
            <a:r>
              <a:rPr lang="id-ID" sz="1800" b="1" i="0" u="none" strike="noStrike" baseline="0">
                <a:solidFill>
                  <a:schemeClr val="bg1"/>
                </a:solidFill>
                <a:latin typeface="Arial Narrow" panose="020B0606020202030204" pitchFamily="34" charset="0"/>
              </a:rPr>
              <a:t>KEPPRES 103/2001</a:t>
            </a:r>
          </a:p>
          <a:p>
            <a:pPr algn="ctr"/>
            <a:r>
              <a:rPr lang="id-ID" sz="1800" b="0" i="0" u="none" strike="noStrike" baseline="0">
                <a:solidFill>
                  <a:schemeClr val="bg1"/>
                </a:solidFill>
                <a:latin typeface="Arial Narrow" panose="020B0606020202030204" pitchFamily="34" charset="0"/>
              </a:rPr>
              <a:t>Kedudukan, Tugas, Fungsi, Kewenangan, SOTK LPNK diubah terakhir dengan Perpres 145/2015</a:t>
            </a:r>
            <a:endParaRPr lang="id-ID">
              <a:solidFill>
                <a:schemeClr val="bg1"/>
              </a:solidFill>
              <a:latin typeface="Arial Narrow" panose="020B0606020202030204" pitchFamily="34" charset="0"/>
            </a:endParaRPr>
          </a:p>
          <a:p>
            <a:pPr algn="ctr"/>
            <a:r>
              <a:rPr lang="id-ID" sz="1800" b="1" i="0" u="none" strike="noStrike" baseline="0">
                <a:solidFill>
                  <a:schemeClr val="bg1"/>
                </a:solidFill>
                <a:latin typeface="Arial Narrow" panose="020B0606020202030204" pitchFamily="34" charset="0"/>
              </a:rPr>
              <a:t>Pasal 9:</a:t>
            </a:r>
          </a:p>
          <a:p>
            <a:pPr algn="ctr"/>
            <a:r>
              <a:rPr lang="id-ID" sz="1800" b="1" i="0" u="none" strike="noStrike" baseline="0">
                <a:solidFill>
                  <a:schemeClr val="bg1"/>
                </a:solidFill>
                <a:latin typeface="Arial Narrow" panose="020B0606020202030204" pitchFamily="34" charset="0"/>
              </a:rPr>
              <a:t>ANRI mempunyai kewenangan penetapan sistem informasi di bidangnya.</a:t>
            </a:r>
          </a:p>
        </p:txBody>
      </p:sp>
      <p:sp>
        <p:nvSpPr>
          <p:cNvPr id="24" name="Oval 23">
            <a:extLst>
              <a:ext uri="{FF2B5EF4-FFF2-40B4-BE49-F238E27FC236}">
                <a16:creationId xmlns:a16="http://schemas.microsoft.com/office/drawing/2014/main" id="{834A50B2-BEC5-41AF-A122-8558F2C88232}"/>
              </a:ext>
            </a:extLst>
          </p:cNvPr>
          <p:cNvSpPr/>
          <p:nvPr/>
        </p:nvSpPr>
        <p:spPr>
          <a:xfrm>
            <a:off x="837889" y="5082985"/>
            <a:ext cx="3757832" cy="141402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solidFill>
                  <a:schemeClr val="bg1"/>
                </a:solidFill>
                <a:latin typeface="Arial Narrow" panose="020B0606020202030204" pitchFamily="34" charset="0"/>
              </a:rPr>
              <a:t>Aplikasi </a:t>
            </a:r>
            <a:r>
              <a:rPr lang="id-ID" sz="2400" b="1">
                <a:solidFill>
                  <a:srgbClr val="FFFF00"/>
                </a:solidFill>
                <a:latin typeface="Arial Narrow" panose="020B0606020202030204" pitchFamily="34" charset="0"/>
              </a:rPr>
              <a:t>SIKD</a:t>
            </a:r>
            <a:r>
              <a:rPr lang="id-ID" b="1">
                <a:solidFill>
                  <a:schemeClr val="bg1"/>
                </a:solidFill>
                <a:latin typeface="Arial Narrow" panose="020B0606020202030204" pitchFamily="34" charset="0"/>
              </a:rPr>
              <a:t> </a:t>
            </a:r>
          </a:p>
          <a:p>
            <a:pPr algn="ctr"/>
            <a:r>
              <a:rPr lang="id-ID" b="1">
                <a:solidFill>
                  <a:schemeClr val="bg1"/>
                </a:solidFill>
                <a:latin typeface="Arial Narrow" panose="020B0606020202030204" pitchFamily="34" charset="0"/>
              </a:rPr>
              <a:t>(Sistem Informasi Kearsipan Dinamis)</a:t>
            </a:r>
          </a:p>
        </p:txBody>
      </p:sp>
      <p:cxnSp>
        <p:nvCxnSpPr>
          <p:cNvPr id="28" name="Konektor Panah Lurus 27">
            <a:extLst>
              <a:ext uri="{FF2B5EF4-FFF2-40B4-BE49-F238E27FC236}">
                <a16:creationId xmlns:a16="http://schemas.microsoft.com/office/drawing/2014/main" id="{7F83DC68-65EA-4406-9134-233060AA56E5}"/>
              </a:ext>
            </a:extLst>
          </p:cNvPr>
          <p:cNvCxnSpPr>
            <a:cxnSpLocks/>
            <a:stCxn id="59" idx="2"/>
            <a:endCxn id="24" idx="0"/>
          </p:cNvCxnSpPr>
          <p:nvPr/>
        </p:nvCxnSpPr>
        <p:spPr>
          <a:xfrm>
            <a:off x="2712703" y="4606675"/>
            <a:ext cx="4102" cy="47631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0" name="Kotak Teks 39">
            <a:extLst>
              <a:ext uri="{FF2B5EF4-FFF2-40B4-BE49-F238E27FC236}">
                <a16:creationId xmlns:a16="http://schemas.microsoft.com/office/drawing/2014/main" id="{4C4EF7B5-64E9-443F-A6A9-3846C0B2FCC1}"/>
              </a:ext>
            </a:extLst>
          </p:cNvPr>
          <p:cNvSpPr txBox="1"/>
          <p:nvPr/>
        </p:nvSpPr>
        <p:spPr>
          <a:xfrm>
            <a:off x="5791186" y="2649607"/>
            <a:ext cx="6065519" cy="1200329"/>
          </a:xfrm>
          <a:prstGeom prst="rect">
            <a:avLst/>
          </a:prstGeom>
          <a:solidFill>
            <a:srgbClr val="800000"/>
          </a:solidFill>
        </p:spPr>
        <p:txBody>
          <a:bodyPr wrap="square" rtlCol="0">
            <a:spAutoFit/>
          </a:bodyPr>
          <a:lstStyle/>
          <a:p>
            <a:pPr algn="ctr"/>
            <a:r>
              <a:rPr lang="id-ID" b="1" dirty="0">
                <a:solidFill>
                  <a:schemeClr val="bg1"/>
                </a:solidFill>
                <a:latin typeface="Arial Narrow" panose="020B0606020202030204" pitchFamily="34" charset="0"/>
              </a:rPr>
              <a:t>KEPUTUSAN MENTERI PAN &amp; RB</a:t>
            </a:r>
          </a:p>
          <a:p>
            <a:pPr algn="ctr"/>
            <a:r>
              <a:rPr lang="id-ID" dirty="0">
                <a:solidFill>
                  <a:schemeClr val="bg1"/>
                </a:solidFill>
                <a:latin typeface="Arial Narrow" panose="020B0606020202030204" pitchFamily="34" charset="0"/>
              </a:rPr>
              <a:t>Nomor </a:t>
            </a:r>
            <a:r>
              <a:rPr lang="en-US" dirty="0">
                <a:solidFill>
                  <a:schemeClr val="bg1"/>
                </a:solidFill>
                <a:latin typeface="Arial Narrow" panose="020B0606020202030204" pitchFamily="34" charset="0"/>
              </a:rPr>
              <a:t>679</a:t>
            </a:r>
            <a:r>
              <a:rPr lang="id-ID" dirty="0">
                <a:solidFill>
                  <a:schemeClr val="bg1"/>
                </a:solidFill>
                <a:latin typeface="Arial Narrow" panose="020B0606020202030204" pitchFamily="34" charset="0"/>
              </a:rPr>
              <a:t>  Tahun 2020</a:t>
            </a:r>
          </a:p>
          <a:p>
            <a:pPr algn="ctr"/>
            <a:r>
              <a:rPr lang="id-ID" dirty="0">
                <a:solidFill>
                  <a:schemeClr val="bg1"/>
                </a:solidFill>
                <a:latin typeface="Arial Narrow" panose="020B0606020202030204" pitchFamily="34" charset="0"/>
              </a:rPr>
              <a:t>Tentang</a:t>
            </a:r>
          </a:p>
          <a:p>
            <a:pPr algn="ctr"/>
            <a:r>
              <a:rPr lang="id-ID" sz="1800" b="1" i="0" u="none" strike="noStrike" baseline="0" dirty="0">
                <a:solidFill>
                  <a:schemeClr val="bg1"/>
                </a:solidFill>
                <a:latin typeface="Arial Narrow" panose="020B0606020202030204" pitchFamily="34" charset="0"/>
              </a:rPr>
              <a:t>Aplikasi Umum Bidang Kearsipan Dinamis</a:t>
            </a:r>
            <a:endParaRPr lang="id-ID" b="1" dirty="0">
              <a:solidFill>
                <a:schemeClr val="bg1"/>
              </a:solidFill>
              <a:latin typeface="Arial Narrow" panose="020B0606020202030204" pitchFamily="34" charset="0"/>
            </a:endParaRPr>
          </a:p>
        </p:txBody>
      </p:sp>
      <p:cxnSp>
        <p:nvCxnSpPr>
          <p:cNvPr id="41" name="Konektor Panah Lurus 40">
            <a:extLst>
              <a:ext uri="{FF2B5EF4-FFF2-40B4-BE49-F238E27FC236}">
                <a16:creationId xmlns:a16="http://schemas.microsoft.com/office/drawing/2014/main" id="{D8D11D8D-316F-41E6-89EE-D98E29D3C794}"/>
              </a:ext>
            </a:extLst>
          </p:cNvPr>
          <p:cNvCxnSpPr>
            <a:cxnSpLocks/>
            <a:stCxn id="16" idx="2"/>
            <a:endCxn id="40" idx="0"/>
          </p:cNvCxnSpPr>
          <p:nvPr/>
        </p:nvCxnSpPr>
        <p:spPr>
          <a:xfrm flipH="1">
            <a:off x="8823946" y="2268330"/>
            <a:ext cx="14" cy="381277"/>
          </a:xfrm>
          <a:prstGeom prst="straightConnector1">
            <a:avLst/>
          </a:prstGeom>
          <a:ln w="38100">
            <a:solidFill>
              <a:srgbClr val="800000"/>
            </a:solidFill>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CE029124-42A4-4DFC-9DAC-0EA48D7C326E}"/>
              </a:ext>
            </a:extLst>
          </p:cNvPr>
          <p:cNvSpPr/>
          <p:nvPr/>
        </p:nvSpPr>
        <p:spPr>
          <a:xfrm>
            <a:off x="6950809" y="5081974"/>
            <a:ext cx="3757832" cy="1414028"/>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d-ID" b="1">
                <a:solidFill>
                  <a:schemeClr val="bg1"/>
                </a:solidFill>
                <a:latin typeface="Arial Narrow" panose="020B0606020202030204" pitchFamily="34" charset="0"/>
              </a:rPr>
              <a:t> Aplikasi</a:t>
            </a:r>
          </a:p>
          <a:p>
            <a:pPr algn="ctr"/>
            <a:r>
              <a:rPr lang="id-ID" sz="2400" b="1">
                <a:solidFill>
                  <a:srgbClr val="FFFF00"/>
                </a:solidFill>
                <a:latin typeface="Arial Narrow" panose="020B0606020202030204" pitchFamily="34" charset="0"/>
              </a:rPr>
              <a:t>SRIKANDI</a:t>
            </a:r>
          </a:p>
          <a:p>
            <a:pPr algn="ctr"/>
            <a:r>
              <a:rPr lang="id-ID" b="1">
                <a:solidFill>
                  <a:schemeClr val="bg1"/>
                </a:solidFill>
                <a:latin typeface="Arial Narrow" panose="020B0606020202030204" pitchFamily="34" charset="0"/>
              </a:rPr>
              <a:t>(Sistem Informasi Kearsipan Dinamis Terintegrasi)</a:t>
            </a:r>
          </a:p>
        </p:txBody>
      </p:sp>
      <p:cxnSp>
        <p:nvCxnSpPr>
          <p:cNvPr id="47" name="Konektor Panah Lurus 46">
            <a:extLst>
              <a:ext uri="{FF2B5EF4-FFF2-40B4-BE49-F238E27FC236}">
                <a16:creationId xmlns:a16="http://schemas.microsoft.com/office/drawing/2014/main" id="{A04DF1E0-66A2-41D1-8DCB-69ACD402A260}"/>
              </a:ext>
            </a:extLst>
          </p:cNvPr>
          <p:cNvCxnSpPr>
            <a:cxnSpLocks/>
            <a:stCxn id="40" idx="2"/>
            <a:endCxn id="45" idx="0"/>
          </p:cNvCxnSpPr>
          <p:nvPr/>
        </p:nvCxnSpPr>
        <p:spPr>
          <a:xfrm>
            <a:off x="8823946" y="3849936"/>
            <a:ext cx="5779" cy="1232038"/>
          </a:xfrm>
          <a:prstGeom prst="straightConnector1">
            <a:avLst/>
          </a:prstGeom>
          <a:ln w="38100">
            <a:solidFill>
              <a:srgbClr val="800000"/>
            </a:solidFill>
            <a:tailEnd type="triangle"/>
          </a:ln>
        </p:spPr>
        <p:style>
          <a:lnRef idx="1">
            <a:schemeClr val="accent1"/>
          </a:lnRef>
          <a:fillRef idx="0">
            <a:schemeClr val="accent1"/>
          </a:fillRef>
          <a:effectRef idx="0">
            <a:schemeClr val="accent1"/>
          </a:effectRef>
          <a:fontRef idx="minor">
            <a:schemeClr val="tx1"/>
          </a:fontRef>
        </p:style>
      </p:cxnSp>
      <p:sp>
        <p:nvSpPr>
          <p:cNvPr id="59" name="Kotak Teks 58">
            <a:extLst>
              <a:ext uri="{FF2B5EF4-FFF2-40B4-BE49-F238E27FC236}">
                <a16:creationId xmlns:a16="http://schemas.microsoft.com/office/drawing/2014/main" id="{9F62A895-9BFD-4D9D-9E74-EAE35B030BD1}"/>
              </a:ext>
            </a:extLst>
          </p:cNvPr>
          <p:cNvSpPr txBox="1"/>
          <p:nvPr/>
        </p:nvSpPr>
        <p:spPr>
          <a:xfrm>
            <a:off x="274328" y="3129347"/>
            <a:ext cx="4876750" cy="1477328"/>
          </a:xfrm>
          <a:prstGeom prst="rect">
            <a:avLst/>
          </a:prstGeom>
          <a:solidFill>
            <a:srgbClr val="002060"/>
          </a:solidFill>
          <a:ln>
            <a:solidFill>
              <a:schemeClr val="accent1"/>
            </a:solidFill>
          </a:ln>
        </p:spPr>
        <p:txBody>
          <a:bodyPr wrap="square" rtlCol="0">
            <a:spAutoFit/>
          </a:bodyPr>
          <a:lstStyle/>
          <a:p>
            <a:pPr algn="ctr"/>
            <a:r>
              <a:rPr lang="id-ID" b="1">
                <a:solidFill>
                  <a:schemeClr val="bg1"/>
                </a:solidFill>
                <a:latin typeface="Arial Narrow" panose="020B0606020202030204" pitchFamily="34" charset="0"/>
              </a:rPr>
              <a:t>PERATURAN KEPALA ANRI</a:t>
            </a:r>
          </a:p>
          <a:p>
            <a:pPr algn="ctr"/>
            <a:r>
              <a:rPr lang="id-ID">
                <a:solidFill>
                  <a:schemeClr val="bg1"/>
                </a:solidFill>
                <a:latin typeface="Arial Narrow" panose="020B0606020202030204" pitchFamily="34" charset="0"/>
              </a:rPr>
              <a:t>Nomor 15 Tahun 2009</a:t>
            </a:r>
          </a:p>
          <a:p>
            <a:pPr algn="ctr"/>
            <a:r>
              <a:rPr lang="id-ID" sz="1800" i="0" u="none" strike="noStrike" baseline="0">
                <a:solidFill>
                  <a:schemeClr val="bg1"/>
                </a:solidFill>
                <a:latin typeface="Arial Narrow" panose="020B0606020202030204" pitchFamily="34" charset="0"/>
              </a:rPr>
              <a:t>Tentang</a:t>
            </a:r>
          </a:p>
          <a:p>
            <a:pPr algn="ctr"/>
            <a:r>
              <a:rPr lang="id-ID" sz="1800" b="1" i="0" u="none" strike="noStrike" baseline="0">
                <a:solidFill>
                  <a:schemeClr val="bg1"/>
                </a:solidFill>
                <a:latin typeface="Arial Narrow" panose="020B0606020202030204" pitchFamily="34" charset="0"/>
              </a:rPr>
              <a:t>Aplikasi Sistem Informasi Kearsipan Dinamis dan Aplikasi Sistem Informasi Kearsipan Statis</a:t>
            </a:r>
          </a:p>
        </p:txBody>
      </p:sp>
      <p:cxnSp>
        <p:nvCxnSpPr>
          <p:cNvPr id="62" name="Konektor Panah Lurus 61">
            <a:extLst>
              <a:ext uri="{FF2B5EF4-FFF2-40B4-BE49-F238E27FC236}">
                <a16:creationId xmlns:a16="http://schemas.microsoft.com/office/drawing/2014/main" id="{AFC77EB7-99F1-4C61-BBF5-2E81CC78AB29}"/>
              </a:ext>
            </a:extLst>
          </p:cNvPr>
          <p:cNvCxnSpPr>
            <a:cxnSpLocks/>
            <a:stCxn id="23" idx="2"/>
            <a:endCxn id="59" idx="0"/>
          </p:cNvCxnSpPr>
          <p:nvPr/>
        </p:nvCxnSpPr>
        <p:spPr>
          <a:xfrm>
            <a:off x="2712703" y="2822327"/>
            <a:ext cx="0" cy="30702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Konektor Panah Lurus 65">
            <a:extLst>
              <a:ext uri="{FF2B5EF4-FFF2-40B4-BE49-F238E27FC236}">
                <a16:creationId xmlns:a16="http://schemas.microsoft.com/office/drawing/2014/main" id="{07D0A4A8-E2EE-436A-B47A-493E967BE1AD}"/>
              </a:ext>
            </a:extLst>
          </p:cNvPr>
          <p:cNvCxnSpPr>
            <a:cxnSpLocks/>
            <a:stCxn id="24" idx="6"/>
            <a:endCxn id="45" idx="2"/>
          </p:cNvCxnSpPr>
          <p:nvPr/>
        </p:nvCxnSpPr>
        <p:spPr>
          <a:xfrm flipV="1">
            <a:off x="4595721" y="5788988"/>
            <a:ext cx="2355088" cy="1011"/>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9" name="Kotak Teks 68">
            <a:extLst>
              <a:ext uri="{FF2B5EF4-FFF2-40B4-BE49-F238E27FC236}">
                <a16:creationId xmlns:a16="http://schemas.microsoft.com/office/drawing/2014/main" id="{31BD0D3A-F35D-47D0-B60A-27548A4C5B49}"/>
              </a:ext>
            </a:extLst>
          </p:cNvPr>
          <p:cNvSpPr txBox="1"/>
          <p:nvPr/>
        </p:nvSpPr>
        <p:spPr>
          <a:xfrm>
            <a:off x="4573700" y="5899396"/>
            <a:ext cx="2267049" cy="523220"/>
          </a:xfrm>
          <a:prstGeom prst="rect">
            <a:avLst/>
          </a:prstGeom>
          <a:noFill/>
        </p:spPr>
        <p:txBody>
          <a:bodyPr wrap="square" rtlCol="0">
            <a:spAutoFit/>
          </a:bodyPr>
          <a:lstStyle/>
          <a:p>
            <a:pPr algn="ctr"/>
            <a:r>
              <a:rPr lang="id-ID" sz="1400" b="1" i="1">
                <a:solidFill>
                  <a:srgbClr val="FF0000"/>
                </a:solidFill>
                <a:latin typeface="Arial" panose="020B0604020202020204" pitchFamily="34" charset="0"/>
                <a:cs typeface="Arial" panose="020B0604020202020204" pitchFamily="34" charset="0"/>
              </a:rPr>
              <a:t>Dikembangkan sesuai persyaratan SPBE</a:t>
            </a:r>
          </a:p>
        </p:txBody>
      </p:sp>
    </p:spTree>
    <p:extLst>
      <p:ext uri="{BB962C8B-B14F-4D97-AF65-F5344CB8AC3E}">
        <p14:creationId xmlns:p14="http://schemas.microsoft.com/office/powerpoint/2010/main" val="2231812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tak Teks 4">
            <a:extLst>
              <a:ext uri="{FF2B5EF4-FFF2-40B4-BE49-F238E27FC236}">
                <a16:creationId xmlns:a16="http://schemas.microsoft.com/office/drawing/2014/main" id="{7CB5CD7B-6A46-499F-B527-6B12EAC1AF44}"/>
              </a:ext>
            </a:extLst>
          </p:cNvPr>
          <p:cNvSpPr txBox="1"/>
          <p:nvPr/>
        </p:nvSpPr>
        <p:spPr>
          <a:xfrm>
            <a:off x="3578516" y="461693"/>
            <a:ext cx="5034968" cy="646331"/>
          </a:xfrm>
          <a:prstGeom prst="rect">
            <a:avLst/>
          </a:prstGeom>
          <a:noFill/>
        </p:spPr>
        <p:txBody>
          <a:bodyPr wrap="none" rtlCol="0">
            <a:spAutoFit/>
          </a:bodyPr>
          <a:lstStyle/>
          <a:p>
            <a:pPr algn="ctr"/>
            <a:r>
              <a:rPr lang="id-ID" sz="3600">
                <a:solidFill>
                  <a:srgbClr val="800000"/>
                </a:solidFill>
                <a:latin typeface="Impact" panose="020B0806030902050204" pitchFamily="34" charset="0"/>
              </a:rPr>
              <a:t>FITUR “POPULER” </a:t>
            </a:r>
            <a:r>
              <a:rPr lang="id-ID" sz="3600">
                <a:solidFill>
                  <a:srgbClr val="800000"/>
                </a:solidFill>
                <a:latin typeface="Impact" panose="020B0806030902050204" pitchFamily="34" charset="0"/>
                <a:cs typeface="Biome" panose="020B0503030204020804" pitchFamily="34" charset="0"/>
              </a:rPr>
              <a:t>SRIKANDI</a:t>
            </a:r>
            <a:endParaRPr lang="id-ID" sz="3600">
              <a:solidFill>
                <a:srgbClr val="800000"/>
              </a:solidFill>
              <a:latin typeface="Impact" panose="020B0806030902050204" pitchFamily="34" charset="0"/>
            </a:endParaRPr>
          </a:p>
        </p:txBody>
      </p:sp>
      <p:grpSp>
        <p:nvGrpSpPr>
          <p:cNvPr id="17" name="Grup 16">
            <a:extLst>
              <a:ext uri="{FF2B5EF4-FFF2-40B4-BE49-F238E27FC236}">
                <a16:creationId xmlns:a16="http://schemas.microsoft.com/office/drawing/2014/main" id="{CCC90AFD-DEF9-4167-BFD7-005257187FAE}"/>
              </a:ext>
            </a:extLst>
          </p:cNvPr>
          <p:cNvGrpSpPr/>
          <p:nvPr/>
        </p:nvGrpSpPr>
        <p:grpSpPr>
          <a:xfrm>
            <a:off x="1141617" y="1418350"/>
            <a:ext cx="4242391" cy="2500300"/>
            <a:chOff x="265814" y="1467294"/>
            <a:chExt cx="4242391" cy="2500300"/>
          </a:xfrm>
        </p:grpSpPr>
        <p:sp>
          <p:nvSpPr>
            <p:cNvPr id="14" name="Oval 13">
              <a:extLst>
                <a:ext uri="{FF2B5EF4-FFF2-40B4-BE49-F238E27FC236}">
                  <a16:creationId xmlns:a16="http://schemas.microsoft.com/office/drawing/2014/main" id="{B8E558AB-2B04-4B98-9025-65CC73794975}"/>
                </a:ext>
              </a:extLst>
            </p:cNvPr>
            <p:cNvSpPr/>
            <p:nvPr/>
          </p:nvSpPr>
          <p:spPr>
            <a:xfrm>
              <a:off x="265814" y="1467294"/>
              <a:ext cx="4242391" cy="2500300"/>
            </a:xfrm>
            <a:prstGeom prst="ellipse">
              <a:avLst/>
            </a:prstGeom>
            <a:solidFill>
              <a:srgbClr val="FFEDB3"/>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latin typeface="Arial Narrow" panose="020B0606020202030204" pitchFamily="34" charset="0"/>
              </a:endParaRPr>
            </a:p>
          </p:txBody>
        </p:sp>
        <p:sp>
          <p:nvSpPr>
            <p:cNvPr id="7" name="Kotak Teks 6">
              <a:extLst>
                <a:ext uri="{FF2B5EF4-FFF2-40B4-BE49-F238E27FC236}">
                  <a16:creationId xmlns:a16="http://schemas.microsoft.com/office/drawing/2014/main" id="{3940E609-B9BF-46B2-AE74-8F0141BE4994}"/>
                </a:ext>
              </a:extLst>
            </p:cNvPr>
            <p:cNvSpPr txBox="1"/>
            <p:nvPr/>
          </p:nvSpPr>
          <p:spPr>
            <a:xfrm>
              <a:off x="846670" y="1889314"/>
              <a:ext cx="3019647" cy="1754326"/>
            </a:xfrm>
            <a:prstGeom prst="rect">
              <a:avLst/>
            </a:prstGeom>
            <a:noFill/>
          </p:spPr>
          <p:txBody>
            <a:bodyPr wrap="square" rtlCol="0">
              <a:spAutoFit/>
            </a:bodyPr>
            <a:lstStyle/>
            <a:p>
              <a:pPr lvl="0" algn="ctr">
                <a:tabLst>
                  <a:tab pos="452438" algn="l"/>
                </a:tabLst>
              </a:pPr>
              <a:r>
                <a:rPr lang="id-ID" b="1">
                  <a:solidFill>
                    <a:srgbClr val="800000"/>
                  </a:solidFill>
                  <a:latin typeface="Arial Narrow" panose="020B0606020202030204" pitchFamily="34" charset="0"/>
                </a:rPr>
                <a:t>Aplikasi berbasis cloud &amp; disimpan di Pusat Data Nasional (arsip.go.id) sehingga instansi tidak perlu menyediakan infrastruktur</a:t>
              </a:r>
            </a:p>
            <a:p>
              <a:pPr lvl="0" algn="ctr">
                <a:tabLst>
                  <a:tab pos="452438" algn="l"/>
                </a:tabLst>
              </a:pPr>
              <a:r>
                <a:rPr lang="id-ID" b="1">
                  <a:solidFill>
                    <a:srgbClr val="800000"/>
                  </a:solidFill>
                  <a:latin typeface="Arial Narrow" panose="020B0606020202030204" pitchFamily="34" charset="0"/>
                </a:rPr>
                <a:t>sendiri</a:t>
              </a:r>
            </a:p>
          </p:txBody>
        </p:sp>
      </p:grpSp>
      <p:grpSp>
        <p:nvGrpSpPr>
          <p:cNvPr id="18" name="Grup 17">
            <a:extLst>
              <a:ext uri="{FF2B5EF4-FFF2-40B4-BE49-F238E27FC236}">
                <a16:creationId xmlns:a16="http://schemas.microsoft.com/office/drawing/2014/main" id="{71792F9D-5170-4AF8-BE74-C46CD3ECD3DD}"/>
              </a:ext>
            </a:extLst>
          </p:cNvPr>
          <p:cNvGrpSpPr/>
          <p:nvPr/>
        </p:nvGrpSpPr>
        <p:grpSpPr>
          <a:xfrm>
            <a:off x="6358740" y="1418350"/>
            <a:ext cx="4242391" cy="2500300"/>
            <a:chOff x="4951523" y="1504592"/>
            <a:chExt cx="4242391" cy="2500300"/>
          </a:xfrm>
        </p:grpSpPr>
        <p:sp>
          <p:nvSpPr>
            <p:cNvPr id="16" name="Oval 15">
              <a:extLst>
                <a:ext uri="{FF2B5EF4-FFF2-40B4-BE49-F238E27FC236}">
                  <a16:creationId xmlns:a16="http://schemas.microsoft.com/office/drawing/2014/main" id="{B4F2ED08-A9E0-4CA7-AA67-D9FE391B1F97}"/>
                </a:ext>
              </a:extLst>
            </p:cNvPr>
            <p:cNvSpPr/>
            <p:nvPr/>
          </p:nvSpPr>
          <p:spPr>
            <a:xfrm>
              <a:off x="4951523" y="1504592"/>
              <a:ext cx="4242391" cy="2500300"/>
            </a:xfrm>
            <a:prstGeom prst="ellipse">
              <a:avLst/>
            </a:prstGeom>
            <a:solidFill>
              <a:srgbClr val="C2FFA3"/>
            </a:solidFill>
            <a:ln>
              <a:solidFill>
                <a:srgbClr val="99FF66"/>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latin typeface="Arial Narrow" panose="020B0606020202030204" pitchFamily="34" charset="0"/>
              </a:endParaRPr>
            </a:p>
          </p:txBody>
        </p:sp>
        <p:sp>
          <p:nvSpPr>
            <p:cNvPr id="9" name="Kotak Teks 8">
              <a:extLst>
                <a:ext uri="{FF2B5EF4-FFF2-40B4-BE49-F238E27FC236}">
                  <a16:creationId xmlns:a16="http://schemas.microsoft.com/office/drawing/2014/main" id="{2C59621E-042C-4C88-84EB-EB45DEE80FBC}"/>
                </a:ext>
              </a:extLst>
            </p:cNvPr>
            <p:cNvSpPr txBox="1"/>
            <p:nvPr/>
          </p:nvSpPr>
          <p:spPr>
            <a:xfrm>
              <a:off x="5709000" y="2062183"/>
              <a:ext cx="2727437" cy="1477328"/>
            </a:xfrm>
            <a:prstGeom prst="rect">
              <a:avLst/>
            </a:prstGeom>
            <a:noFill/>
          </p:spPr>
          <p:txBody>
            <a:bodyPr wrap="square" rtlCol="0">
              <a:spAutoFit/>
            </a:bodyPr>
            <a:lstStyle/>
            <a:p>
              <a:pPr lvl="0" algn="ctr">
                <a:spcBef>
                  <a:spcPts val="600"/>
                </a:spcBef>
                <a:spcAft>
                  <a:spcPts val="1200"/>
                </a:spcAft>
                <a:tabLst>
                  <a:tab pos="452438" algn="l"/>
                </a:tabLst>
              </a:pPr>
              <a:r>
                <a:rPr lang="id-ID" b="1">
                  <a:solidFill>
                    <a:srgbClr val="003300"/>
                  </a:solidFill>
                  <a:latin typeface="Arial Narrow" panose="020B0606020202030204" pitchFamily="34" charset="0"/>
                </a:rPr>
                <a:t>Pembuatan, pengiriman, dan penerimaan naskah dinas antar-instansi dapat dilakukan secara elektronik setiap saat</a:t>
              </a:r>
            </a:p>
          </p:txBody>
        </p:sp>
      </p:grpSp>
      <p:grpSp>
        <p:nvGrpSpPr>
          <p:cNvPr id="19" name="Grup 18">
            <a:extLst>
              <a:ext uri="{FF2B5EF4-FFF2-40B4-BE49-F238E27FC236}">
                <a16:creationId xmlns:a16="http://schemas.microsoft.com/office/drawing/2014/main" id="{2AE62736-6FDC-4DF3-B3ED-BB683AA10F8E}"/>
              </a:ext>
            </a:extLst>
          </p:cNvPr>
          <p:cNvGrpSpPr/>
          <p:nvPr/>
        </p:nvGrpSpPr>
        <p:grpSpPr>
          <a:xfrm>
            <a:off x="6403051" y="4092990"/>
            <a:ext cx="4242391" cy="2500300"/>
            <a:chOff x="265814" y="1467294"/>
            <a:chExt cx="4242391" cy="2500300"/>
          </a:xfrm>
        </p:grpSpPr>
        <p:sp>
          <p:nvSpPr>
            <p:cNvPr id="20" name="Oval 19">
              <a:extLst>
                <a:ext uri="{FF2B5EF4-FFF2-40B4-BE49-F238E27FC236}">
                  <a16:creationId xmlns:a16="http://schemas.microsoft.com/office/drawing/2014/main" id="{0D429104-F708-4362-9A2F-72385660B4CD}"/>
                </a:ext>
              </a:extLst>
            </p:cNvPr>
            <p:cNvSpPr/>
            <p:nvPr/>
          </p:nvSpPr>
          <p:spPr>
            <a:xfrm>
              <a:off x="265814" y="1467294"/>
              <a:ext cx="4242391" cy="2500300"/>
            </a:xfrm>
            <a:prstGeom prst="ellipse">
              <a:avLst/>
            </a:prstGeom>
            <a:solidFill>
              <a:srgbClr val="FFD1D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latin typeface="Arial Narrow" panose="020B0606020202030204" pitchFamily="34" charset="0"/>
              </a:endParaRPr>
            </a:p>
          </p:txBody>
        </p:sp>
        <p:sp>
          <p:nvSpPr>
            <p:cNvPr id="21" name="Kotak Teks 20">
              <a:extLst>
                <a:ext uri="{FF2B5EF4-FFF2-40B4-BE49-F238E27FC236}">
                  <a16:creationId xmlns:a16="http://schemas.microsoft.com/office/drawing/2014/main" id="{D9DA3087-8F5C-4E0D-9DE7-3EA9C16826C4}"/>
                </a:ext>
              </a:extLst>
            </p:cNvPr>
            <p:cNvSpPr txBox="1"/>
            <p:nvPr/>
          </p:nvSpPr>
          <p:spPr>
            <a:xfrm>
              <a:off x="1063255" y="2101973"/>
              <a:ext cx="2647508" cy="1200329"/>
            </a:xfrm>
            <a:prstGeom prst="rect">
              <a:avLst/>
            </a:prstGeom>
            <a:noFill/>
          </p:spPr>
          <p:txBody>
            <a:bodyPr wrap="square" rtlCol="0">
              <a:spAutoFit/>
            </a:bodyPr>
            <a:lstStyle/>
            <a:p>
              <a:pPr lvl="0" algn="ctr">
                <a:spcBef>
                  <a:spcPts val="600"/>
                </a:spcBef>
                <a:spcAft>
                  <a:spcPts val="1200"/>
                </a:spcAft>
                <a:tabLst>
                  <a:tab pos="452438" algn="l"/>
                </a:tabLst>
              </a:pPr>
              <a:r>
                <a:rPr lang="id-ID" b="1">
                  <a:solidFill>
                    <a:srgbClr val="990000"/>
                  </a:solidFill>
                  <a:latin typeface="Arial Narrow" panose="020B0606020202030204" pitchFamily="34" charset="0"/>
                </a:rPr>
                <a:t>Pengelolaan naskah dinas sebagai arsip dapat dilakukan secara lebih mudah oleh unit kerja</a:t>
              </a:r>
            </a:p>
          </p:txBody>
        </p:sp>
      </p:grpSp>
      <p:grpSp>
        <p:nvGrpSpPr>
          <p:cNvPr id="22" name="Grup 21">
            <a:extLst>
              <a:ext uri="{FF2B5EF4-FFF2-40B4-BE49-F238E27FC236}">
                <a16:creationId xmlns:a16="http://schemas.microsoft.com/office/drawing/2014/main" id="{9259DB4E-42B4-44CE-A2A0-D9D99861AA99}"/>
              </a:ext>
            </a:extLst>
          </p:cNvPr>
          <p:cNvGrpSpPr/>
          <p:nvPr/>
        </p:nvGrpSpPr>
        <p:grpSpPr>
          <a:xfrm>
            <a:off x="1191029" y="4092990"/>
            <a:ext cx="4242391" cy="2500300"/>
            <a:chOff x="265814" y="1467294"/>
            <a:chExt cx="4242391" cy="2500300"/>
          </a:xfrm>
        </p:grpSpPr>
        <p:sp>
          <p:nvSpPr>
            <p:cNvPr id="23" name="Oval 22">
              <a:extLst>
                <a:ext uri="{FF2B5EF4-FFF2-40B4-BE49-F238E27FC236}">
                  <a16:creationId xmlns:a16="http://schemas.microsoft.com/office/drawing/2014/main" id="{96B68078-BA32-46A1-8E4D-2EE8E2EB2393}"/>
                </a:ext>
              </a:extLst>
            </p:cNvPr>
            <p:cNvSpPr/>
            <p:nvPr/>
          </p:nvSpPr>
          <p:spPr>
            <a:xfrm>
              <a:off x="265814" y="1467294"/>
              <a:ext cx="4242391" cy="2500300"/>
            </a:xfrm>
            <a:prstGeom prst="ellipse">
              <a:avLst/>
            </a:prstGeom>
            <a:solidFill>
              <a:srgbClr val="DAC2E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latin typeface="Arial Narrow" panose="020B0606020202030204" pitchFamily="34" charset="0"/>
              </a:endParaRPr>
            </a:p>
          </p:txBody>
        </p:sp>
        <p:sp>
          <p:nvSpPr>
            <p:cNvPr id="24" name="Kotak Teks 23">
              <a:extLst>
                <a:ext uri="{FF2B5EF4-FFF2-40B4-BE49-F238E27FC236}">
                  <a16:creationId xmlns:a16="http://schemas.microsoft.com/office/drawing/2014/main" id="{F6A2EF5C-D08C-42B6-B537-11C642C71FC8}"/>
                </a:ext>
              </a:extLst>
            </p:cNvPr>
            <p:cNvSpPr txBox="1"/>
            <p:nvPr/>
          </p:nvSpPr>
          <p:spPr>
            <a:xfrm>
              <a:off x="1137681" y="2160411"/>
              <a:ext cx="2647508" cy="1200329"/>
            </a:xfrm>
            <a:prstGeom prst="rect">
              <a:avLst/>
            </a:prstGeom>
            <a:noFill/>
          </p:spPr>
          <p:txBody>
            <a:bodyPr wrap="square" rtlCol="0">
              <a:spAutoFit/>
            </a:bodyPr>
            <a:lstStyle/>
            <a:p>
              <a:pPr lvl="0" algn="ctr">
                <a:spcBef>
                  <a:spcPts val="600"/>
                </a:spcBef>
                <a:spcAft>
                  <a:spcPts val="1200"/>
                </a:spcAft>
                <a:tabLst>
                  <a:tab pos="452438" algn="l"/>
                </a:tabLst>
              </a:pPr>
              <a:r>
                <a:rPr lang="id-ID" b="1">
                  <a:solidFill>
                    <a:srgbClr val="660066"/>
                  </a:solidFill>
                  <a:latin typeface="Arial Narrow" panose="020B0606020202030204" pitchFamily="34" charset="0"/>
                </a:rPr>
                <a:t>Bagi pakai arsip lintas unit kerja/instansi dapat berlangsung lebih cepat, mudah, dan aman</a:t>
              </a:r>
            </a:p>
          </p:txBody>
        </p:sp>
      </p:grpSp>
    </p:spTree>
    <p:extLst>
      <p:ext uri="{BB962C8B-B14F-4D97-AF65-F5344CB8AC3E}">
        <p14:creationId xmlns:p14="http://schemas.microsoft.com/office/powerpoint/2010/main" val="2841752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tak Teks 3">
            <a:extLst>
              <a:ext uri="{FF2B5EF4-FFF2-40B4-BE49-F238E27FC236}">
                <a16:creationId xmlns:a16="http://schemas.microsoft.com/office/drawing/2014/main" id="{F47F79A3-606D-48F5-A652-0FD8488D8527}"/>
              </a:ext>
            </a:extLst>
          </p:cNvPr>
          <p:cNvSpPr txBox="1"/>
          <p:nvPr/>
        </p:nvSpPr>
        <p:spPr>
          <a:xfrm>
            <a:off x="788306" y="425385"/>
            <a:ext cx="10615407" cy="1077218"/>
          </a:xfrm>
          <a:prstGeom prst="rect">
            <a:avLst/>
          </a:prstGeom>
          <a:noFill/>
        </p:spPr>
        <p:txBody>
          <a:bodyPr wrap="none" rtlCol="0">
            <a:spAutoFit/>
          </a:bodyPr>
          <a:lstStyle/>
          <a:p>
            <a:pPr algn="ctr"/>
            <a:r>
              <a:rPr lang="id-ID" sz="3200">
                <a:solidFill>
                  <a:srgbClr val="800000"/>
                </a:solidFill>
                <a:latin typeface="Impact" panose="020B0806030902050204" pitchFamily="34" charset="0"/>
              </a:rPr>
              <a:t>PENYUSUNAN NORMA, STANDAR, PROSEDUR, DAN KRITERIA (NSPK) </a:t>
            </a:r>
          </a:p>
          <a:p>
            <a:pPr algn="ctr"/>
            <a:r>
              <a:rPr lang="id-ID" sz="3200">
                <a:solidFill>
                  <a:srgbClr val="800000"/>
                </a:solidFill>
                <a:latin typeface="Impact" panose="020B0806030902050204" pitchFamily="34" charset="0"/>
              </a:rPr>
              <a:t>TERKAIT PENERAPAN </a:t>
            </a:r>
            <a:r>
              <a:rPr lang="id-ID" sz="3200">
                <a:solidFill>
                  <a:srgbClr val="800000"/>
                </a:solidFill>
                <a:latin typeface="Impact" panose="020B0806030902050204" pitchFamily="34" charset="0"/>
                <a:cs typeface="Biome" panose="020B0503030204020804" pitchFamily="34" charset="0"/>
              </a:rPr>
              <a:t>SRIKANDI </a:t>
            </a:r>
            <a:r>
              <a:rPr lang="id-ID" sz="3200">
                <a:solidFill>
                  <a:srgbClr val="800000"/>
                </a:solidFill>
                <a:latin typeface="Impact" panose="020B0806030902050204" pitchFamily="34" charset="0"/>
              </a:rPr>
              <a:t>OLEH ANRI</a:t>
            </a:r>
          </a:p>
        </p:txBody>
      </p:sp>
      <p:sp>
        <p:nvSpPr>
          <p:cNvPr id="5" name="Kotak Teks 4">
            <a:extLst>
              <a:ext uri="{FF2B5EF4-FFF2-40B4-BE49-F238E27FC236}">
                <a16:creationId xmlns:a16="http://schemas.microsoft.com/office/drawing/2014/main" id="{F0279A7C-83F6-4A54-9379-A41F20C5709A}"/>
              </a:ext>
            </a:extLst>
          </p:cNvPr>
          <p:cNvSpPr txBox="1"/>
          <p:nvPr/>
        </p:nvSpPr>
        <p:spPr>
          <a:xfrm>
            <a:off x="535304" y="2505670"/>
            <a:ext cx="11015565" cy="2031325"/>
          </a:xfrm>
          <a:prstGeom prst="rect">
            <a:avLst/>
          </a:prstGeom>
          <a:noFill/>
        </p:spPr>
        <p:txBody>
          <a:bodyPr wrap="square" rtlCol="0">
            <a:spAutoFit/>
          </a:bodyPr>
          <a:lstStyle/>
          <a:p>
            <a:pPr marL="457200" lvl="0" indent="-457200">
              <a:spcBef>
                <a:spcPts val="600"/>
              </a:spcBef>
              <a:spcAft>
                <a:spcPts val="1200"/>
              </a:spcAft>
              <a:buFont typeface="Wingdings" panose="05000000000000000000" pitchFamily="2" charset="2"/>
              <a:buChar char="Ø"/>
              <a:tabLst>
                <a:tab pos="452438" algn="l"/>
              </a:tabLst>
            </a:pPr>
            <a:r>
              <a:rPr lang="id-ID" sz="3200" b="1">
                <a:solidFill>
                  <a:srgbClr val="002060"/>
                </a:solidFill>
                <a:latin typeface="Arial Narrow" panose="020B0606020202030204" pitchFamily="34" charset="0"/>
              </a:rPr>
              <a:t>Pedoman Penerapan Aplikasi </a:t>
            </a:r>
            <a:r>
              <a:rPr lang="id-ID" sz="3200" b="1">
                <a:solidFill>
                  <a:srgbClr val="002060"/>
                </a:solidFill>
                <a:latin typeface="Arial Narrow" panose="020B0606020202030204" pitchFamily="34" charset="0"/>
                <a:cs typeface="Biome" panose="020B0503030204020804" pitchFamily="34" charset="0"/>
              </a:rPr>
              <a:t>SRIKANDI</a:t>
            </a:r>
            <a:endParaRPr lang="id-ID" sz="3200" b="1">
              <a:solidFill>
                <a:srgbClr val="002060"/>
              </a:solidFill>
              <a:latin typeface="Arial Narrow" panose="020B0606020202030204" pitchFamily="34" charset="0"/>
            </a:endParaRPr>
          </a:p>
          <a:p>
            <a:pPr marL="457200" lvl="0" indent="-457200">
              <a:spcBef>
                <a:spcPts val="600"/>
              </a:spcBef>
              <a:spcAft>
                <a:spcPts val="1200"/>
              </a:spcAft>
              <a:buFont typeface="Wingdings" panose="05000000000000000000" pitchFamily="2" charset="2"/>
              <a:buChar char="Ø"/>
              <a:tabLst>
                <a:tab pos="452438" algn="l"/>
              </a:tabLst>
            </a:pPr>
            <a:r>
              <a:rPr lang="id-ID" sz="3200" b="1">
                <a:solidFill>
                  <a:srgbClr val="002060"/>
                </a:solidFill>
                <a:latin typeface="Arial Narrow" panose="020B0606020202030204" pitchFamily="34" charset="0"/>
              </a:rPr>
              <a:t>Pedoman Tata Naskah Dinas yang Mencakup Format Elektronik</a:t>
            </a:r>
          </a:p>
          <a:p>
            <a:pPr marL="457200" lvl="0" indent="-457200">
              <a:spcBef>
                <a:spcPts val="600"/>
              </a:spcBef>
              <a:spcAft>
                <a:spcPts val="1200"/>
              </a:spcAft>
              <a:buFont typeface="Wingdings" panose="05000000000000000000" pitchFamily="2" charset="2"/>
              <a:buChar char="Ø"/>
              <a:tabLst>
                <a:tab pos="452438" algn="l"/>
              </a:tabLst>
            </a:pPr>
            <a:r>
              <a:rPr lang="id-ID" sz="3200" b="1">
                <a:solidFill>
                  <a:srgbClr val="002060"/>
                </a:solidFill>
                <a:latin typeface="Arial Narrow" panose="020B0606020202030204" pitchFamily="34" charset="0"/>
              </a:rPr>
              <a:t>Pedoman Pengelolaan Arsip Elektronik</a:t>
            </a:r>
            <a:endParaRPr lang="id-ID" sz="3200" i="1">
              <a:solidFill>
                <a:srgbClr val="002060"/>
              </a:solidFill>
              <a:latin typeface="Arial Narrow" panose="020B0606020202030204" pitchFamily="34" charset="0"/>
            </a:endParaRPr>
          </a:p>
        </p:txBody>
      </p:sp>
    </p:spTree>
    <p:extLst>
      <p:ext uri="{BB962C8B-B14F-4D97-AF65-F5344CB8AC3E}">
        <p14:creationId xmlns:p14="http://schemas.microsoft.com/office/powerpoint/2010/main" val="2464925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tak Teks 4">
            <a:extLst>
              <a:ext uri="{FF2B5EF4-FFF2-40B4-BE49-F238E27FC236}">
                <a16:creationId xmlns:a16="http://schemas.microsoft.com/office/drawing/2014/main" id="{1719F33F-FF92-4AE0-9013-2E1F19EA8910}"/>
              </a:ext>
            </a:extLst>
          </p:cNvPr>
          <p:cNvSpPr txBox="1"/>
          <p:nvPr/>
        </p:nvSpPr>
        <p:spPr>
          <a:xfrm>
            <a:off x="1956404" y="330324"/>
            <a:ext cx="8279191" cy="1200329"/>
          </a:xfrm>
          <a:prstGeom prst="rect">
            <a:avLst/>
          </a:prstGeom>
          <a:noFill/>
        </p:spPr>
        <p:txBody>
          <a:bodyPr wrap="none" rtlCol="0">
            <a:spAutoFit/>
          </a:bodyPr>
          <a:lstStyle/>
          <a:p>
            <a:pPr algn="ctr"/>
            <a:r>
              <a:rPr lang="id-ID" sz="3600" b="1">
                <a:solidFill>
                  <a:srgbClr val="800000"/>
                </a:solidFill>
                <a:latin typeface="Impact" panose="020B0806030902050204" pitchFamily="34" charset="0"/>
              </a:rPr>
              <a:t>“APLIKASI SEJENIS”</a:t>
            </a:r>
          </a:p>
          <a:p>
            <a:pPr algn="ctr"/>
            <a:r>
              <a:rPr lang="id-ID" sz="3600" b="1">
                <a:solidFill>
                  <a:srgbClr val="800000"/>
                </a:solidFill>
                <a:latin typeface="Impact" panose="020B0806030902050204" pitchFamily="34" charset="0"/>
              </a:rPr>
              <a:t>APLIKASI UMUM BIDANG KEARSIPAN DINAMIS</a:t>
            </a:r>
          </a:p>
        </p:txBody>
      </p:sp>
      <p:sp>
        <p:nvSpPr>
          <p:cNvPr id="6" name="Kotak Teks 5">
            <a:extLst>
              <a:ext uri="{FF2B5EF4-FFF2-40B4-BE49-F238E27FC236}">
                <a16:creationId xmlns:a16="http://schemas.microsoft.com/office/drawing/2014/main" id="{3D7AE1E9-2A7F-425A-A03E-E0CB5222835F}"/>
              </a:ext>
            </a:extLst>
          </p:cNvPr>
          <p:cNvSpPr txBox="1"/>
          <p:nvPr/>
        </p:nvSpPr>
        <p:spPr>
          <a:xfrm>
            <a:off x="365760" y="1889760"/>
            <a:ext cx="10871200" cy="4847481"/>
          </a:xfrm>
          <a:prstGeom prst="rect">
            <a:avLst/>
          </a:prstGeom>
          <a:noFill/>
        </p:spPr>
        <p:txBody>
          <a:bodyPr wrap="square" rtlCol="0">
            <a:spAutoFit/>
          </a:bodyPr>
          <a:lstStyle/>
          <a:p>
            <a:pPr algn="l">
              <a:spcAft>
                <a:spcPts val="600"/>
              </a:spcAft>
            </a:pPr>
            <a:r>
              <a:rPr lang="id-ID" sz="2200">
                <a:latin typeface="Arial Narrow" panose="020B0606020202030204" pitchFamily="34" charset="0"/>
              </a:rPr>
              <a:t>Perpres No. 95 Tahun 2018 </a:t>
            </a:r>
            <a:r>
              <a:rPr lang="id-ID" sz="2200" b="0" i="0" u="none" strike="noStrike" baseline="0">
                <a:latin typeface="Arial Narrow" panose="020B0606020202030204" pitchFamily="34" charset="0"/>
              </a:rPr>
              <a:t>Pasal 37:</a:t>
            </a:r>
          </a:p>
          <a:p>
            <a:pPr marL="447675" indent="-447675" algn="l">
              <a:spcAft>
                <a:spcPts val="600"/>
              </a:spcAft>
              <a:tabLst>
                <a:tab pos="447675" algn="l"/>
              </a:tabLst>
            </a:pPr>
            <a:r>
              <a:rPr lang="id-ID" sz="2200" b="0" i="0" u="none" strike="noStrike" baseline="0">
                <a:latin typeface="Arial Narrow" panose="020B0606020202030204" pitchFamily="34" charset="0"/>
              </a:rPr>
              <a:t>(1) 	Setiap Instansi Pusat dan Pemerintah Daerah harus menggunakan Aplikasi Umum.</a:t>
            </a:r>
          </a:p>
          <a:p>
            <a:pPr marL="447675" indent="-447675" algn="l">
              <a:spcAft>
                <a:spcPts val="600"/>
              </a:spcAft>
              <a:tabLst>
                <a:tab pos="447675" algn="l"/>
              </a:tabLst>
            </a:pPr>
            <a:r>
              <a:rPr lang="sv-SE" sz="2200" b="0" i="0" u="none" strike="noStrike" baseline="0">
                <a:latin typeface="Arial Narrow" panose="020B0606020202030204" pitchFamily="34" charset="0"/>
              </a:rPr>
              <a:t>(2</a:t>
            </a:r>
            <a:r>
              <a:rPr lang="id-ID" sz="2200" b="0" i="0" u="none" strike="noStrike" baseline="0">
                <a:latin typeface="Arial Narrow" panose="020B0606020202030204" pitchFamily="34" charset="0"/>
              </a:rPr>
              <a:t>)</a:t>
            </a:r>
            <a:r>
              <a:rPr lang="sv-SE" sz="2200" b="0" i="0" u="none" strike="noStrike" baseline="0">
                <a:latin typeface="Arial Narrow" panose="020B0606020202030204" pitchFamily="34" charset="0"/>
              </a:rPr>
              <a:t> </a:t>
            </a:r>
            <a:r>
              <a:rPr lang="id-ID" sz="2200" b="0" i="0" u="none" strike="noStrike" baseline="0">
                <a:latin typeface="Arial Narrow" panose="020B0606020202030204" pitchFamily="34" charset="0"/>
              </a:rPr>
              <a:t>	</a:t>
            </a:r>
            <a:r>
              <a:rPr lang="sv-SE" sz="2200" b="0" i="0" u="none" strike="noStrike" baseline="0">
                <a:latin typeface="Arial Narrow" panose="020B0606020202030204" pitchFamily="34" charset="0"/>
              </a:rPr>
              <a:t>Dalam hal Instansi Pusat dan Pemerintah Daerah</a:t>
            </a:r>
            <a:r>
              <a:rPr lang="id-ID" sz="2200" b="0" i="0" u="none" strike="noStrike" baseline="0">
                <a:latin typeface="Arial Narrow" panose="020B0606020202030204" pitchFamily="34" charset="0"/>
              </a:rPr>
              <a:t> tidak menggunakan Aplikasi Umum, Instansi Pusat dan Pemerintah Daerah dapat menggunakan aplikasi sejenis dengan Aplikasi Umum.</a:t>
            </a:r>
          </a:p>
          <a:p>
            <a:pPr marL="447675" indent="-447675" algn="l">
              <a:spcAft>
                <a:spcPts val="600"/>
              </a:spcAft>
              <a:tabLst>
                <a:tab pos="447675" algn="l"/>
              </a:tabLst>
            </a:pPr>
            <a:r>
              <a:rPr lang="id-ID" sz="2200" b="0" i="0" u="none" strike="noStrike" baseline="0">
                <a:latin typeface="Arial Narrow" panose="020B0606020202030204" pitchFamily="34" charset="0"/>
              </a:rPr>
              <a:t>(3) 	Dalam menggunakan aplikasi sejenis sebagaimana dimaksud pada ayat (2), Instansi Pusat dan Pemerintah Daerah harus:</a:t>
            </a:r>
          </a:p>
          <a:p>
            <a:pPr marL="803275" indent="-355600" algn="l">
              <a:spcAft>
                <a:spcPts val="600"/>
              </a:spcAft>
              <a:tabLst>
                <a:tab pos="803275" algn="l"/>
              </a:tabLst>
            </a:pPr>
            <a:r>
              <a:rPr lang="id-ID" sz="2200" b="0" i="0" u="none" strike="noStrike" baseline="0">
                <a:latin typeface="Arial Narrow" panose="020B0606020202030204" pitchFamily="34" charset="0"/>
              </a:rPr>
              <a:t>a. 	telah mengoperasikan aplikasi sejenis sebelum Aplikasi Umum ditetapkan;</a:t>
            </a:r>
          </a:p>
          <a:p>
            <a:pPr marL="803275" indent="-355600" algn="l">
              <a:spcAft>
                <a:spcPts val="600"/>
              </a:spcAft>
              <a:tabLst>
                <a:tab pos="803275" algn="l"/>
              </a:tabLst>
            </a:pPr>
            <a:r>
              <a:rPr lang="id-ID" sz="2200" b="0" i="0" u="none" strike="noStrike" baseline="0">
                <a:latin typeface="Arial Narrow" panose="020B0606020202030204" pitchFamily="34" charset="0"/>
              </a:rPr>
              <a:t>b. 	melakukan kajian biaya dan manfaat terhadap penggunaan dan pengembangan aplikasi sejenis;</a:t>
            </a:r>
          </a:p>
          <a:p>
            <a:pPr marL="803275" indent="-355600" algn="l">
              <a:spcAft>
                <a:spcPts val="600"/>
              </a:spcAft>
              <a:tabLst>
                <a:tab pos="803275" algn="l"/>
              </a:tabLst>
            </a:pPr>
            <a:r>
              <a:rPr lang="id-ID" sz="2200" b="0" i="0" u="none" strike="noStrike" baseline="0">
                <a:latin typeface="Arial Narrow" panose="020B0606020202030204" pitchFamily="34" charset="0"/>
              </a:rPr>
              <a:t>c. 	melakukan pengembangan aplikasi sejenis yang disesuaikan dengan Proses Bisnis dan fungsi pada Aplikasi Umum; dan</a:t>
            </a:r>
          </a:p>
          <a:p>
            <a:pPr marL="803275" indent="-355600" algn="l">
              <a:spcAft>
                <a:spcPts val="600"/>
              </a:spcAft>
              <a:tabLst>
                <a:tab pos="803275" algn="l"/>
              </a:tabLst>
            </a:pPr>
            <a:r>
              <a:rPr lang="sv-SE" sz="2200" b="0" i="0" u="none" strike="noStrike" baseline="0">
                <a:latin typeface="Arial Narrow" panose="020B0606020202030204" pitchFamily="34" charset="0"/>
              </a:rPr>
              <a:t>d. </a:t>
            </a:r>
            <a:r>
              <a:rPr lang="id-ID" sz="2200" b="0" i="0" u="none" strike="noStrike" baseline="0">
                <a:latin typeface="Arial Narrow" panose="020B0606020202030204" pitchFamily="34" charset="0"/>
              </a:rPr>
              <a:t>	</a:t>
            </a:r>
            <a:r>
              <a:rPr lang="sv-SE" sz="2200" b="0" i="0" u="none" strike="noStrike" baseline="0">
                <a:latin typeface="Arial Narrow" panose="020B0606020202030204" pitchFamily="34" charset="0"/>
              </a:rPr>
              <a:t>mendapatkan pertimbangan dari menteri yang</a:t>
            </a:r>
            <a:r>
              <a:rPr lang="id-ID" sz="2200" b="0" i="0" u="none" strike="noStrike" baseline="0">
                <a:latin typeface="Arial Narrow" panose="020B0606020202030204" pitchFamily="34" charset="0"/>
              </a:rPr>
              <a:t> menyelenggarakan urusan pemerintahan di bidang komunikasi dan informatika.</a:t>
            </a:r>
            <a:endParaRPr lang="id-ID" sz="2200">
              <a:latin typeface="Arial Narrow" panose="020B0606020202030204" pitchFamily="34" charset="0"/>
            </a:endParaRPr>
          </a:p>
        </p:txBody>
      </p:sp>
    </p:spTree>
    <p:extLst>
      <p:ext uri="{BB962C8B-B14F-4D97-AF65-F5344CB8AC3E}">
        <p14:creationId xmlns:p14="http://schemas.microsoft.com/office/powerpoint/2010/main" val="3331574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ambar 10" descr="Sebuah gambar berisi teks&#10;&#10;Deskripsi dibuat secara otomatis">
            <a:extLst>
              <a:ext uri="{FF2B5EF4-FFF2-40B4-BE49-F238E27FC236}">
                <a16:creationId xmlns:a16="http://schemas.microsoft.com/office/drawing/2014/main" id="{71AFCDB2-C869-4CAA-B410-7D7F20A2B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980" y="1382392"/>
            <a:ext cx="10046085" cy="4721659"/>
          </a:xfrm>
          <a:prstGeom prst="rect">
            <a:avLst/>
          </a:prstGeom>
          <a:ln>
            <a:noFill/>
          </a:ln>
        </p:spPr>
      </p:pic>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134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E0C43ACC-F370-443F-A4D2-1EF6B594FF87}"/>
              </a:ext>
            </a:extLst>
          </p:cNvPr>
          <p:cNvSpPr txBox="1"/>
          <p:nvPr/>
        </p:nvSpPr>
        <p:spPr>
          <a:xfrm>
            <a:off x="869034" y="484120"/>
            <a:ext cx="10453931" cy="646331"/>
          </a:xfrm>
          <a:prstGeom prst="rect">
            <a:avLst/>
          </a:prstGeom>
          <a:noFill/>
        </p:spPr>
        <p:txBody>
          <a:bodyPr wrap="square" rtlCol="0">
            <a:spAutoFit/>
          </a:bodyPr>
          <a:lstStyle/>
          <a:p>
            <a:pPr algn="ctr">
              <a:spcAft>
                <a:spcPts val="1800"/>
              </a:spcAft>
            </a:pPr>
            <a:r>
              <a:rPr lang="id-ID" sz="3600">
                <a:solidFill>
                  <a:srgbClr val="800000"/>
                </a:solidFill>
                <a:latin typeface="Impact" panose="020B0806030902050204" pitchFamily="34" charset="0"/>
                <a:ea typeface="Calibri" panose="020F0502020204030204" pitchFamily="34" charset="0"/>
                <a:cs typeface="Aharoni" panose="020B0604020202020204" pitchFamily="2" charset="-79"/>
              </a:rPr>
              <a:t>ARSIP DAN TEKNOLOGI INFORMASI DAN KOMUNIKASI (TIK)</a:t>
            </a:r>
          </a:p>
        </p:txBody>
      </p:sp>
      <p:sp>
        <p:nvSpPr>
          <p:cNvPr id="4" name="Kotak Teks 3">
            <a:extLst>
              <a:ext uri="{FF2B5EF4-FFF2-40B4-BE49-F238E27FC236}">
                <a16:creationId xmlns:a16="http://schemas.microsoft.com/office/drawing/2014/main" id="{E4C61B80-4514-41E3-BBC2-6652F9D056EA}"/>
              </a:ext>
            </a:extLst>
          </p:cNvPr>
          <p:cNvSpPr txBox="1"/>
          <p:nvPr/>
        </p:nvSpPr>
        <p:spPr>
          <a:xfrm>
            <a:off x="716633" y="1368040"/>
            <a:ext cx="11028327" cy="3847207"/>
          </a:xfrm>
          <a:prstGeom prst="rect">
            <a:avLst/>
          </a:prstGeom>
          <a:noFill/>
        </p:spPr>
        <p:txBody>
          <a:bodyPr wrap="square" rtlCol="0">
            <a:spAutoFit/>
          </a:bodyPr>
          <a:lstStyle/>
          <a:p>
            <a:pPr algn="l">
              <a:spcAft>
                <a:spcPts val="1200"/>
              </a:spcAft>
            </a:pPr>
            <a:r>
              <a:rPr lang="id-ID" sz="2400" b="0" i="1" u="none" strike="noStrike" baseline="0">
                <a:solidFill>
                  <a:srgbClr val="006C31"/>
                </a:solidFill>
                <a:latin typeface="Arial Narrow" panose="020B0606020202030204" pitchFamily="34" charset="0"/>
              </a:rPr>
              <a:t>UU No. 43 Tahun 2009 Pasal 1 Angka 2 :</a:t>
            </a:r>
          </a:p>
          <a:p>
            <a:pPr algn="l">
              <a:lnSpc>
                <a:spcPts val="3600"/>
              </a:lnSpc>
            </a:pPr>
            <a:r>
              <a:rPr lang="id-ID" sz="3200" b="1" i="0" u="none" strike="noStrike" baseline="0">
                <a:solidFill>
                  <a:srgbClr val="002060"/>
                </a:solidFill>
                <a:latin typeface="Arial Narrow" panose="020B0606020202030204" pitchFamily="34" charset="0"/>
              </a:rPr>
              <a:t>Arsip adalah rekaman kegiatan atau peristiwa </a:t>
            </a:r>
            <a:r>
              <a:rPr lang="id-ID" sz="3200" b="1" i="0" u="none" strike="noStrike" baseline="0">
                <a:solidFill>
                  <a:srgbClr val="FF0000"/>
                </a:solidFill>
                <a:latin typeface="Arial Narrow" panose="020B0606020202030204" pitchFamily="34" charset="0"/>
              </a:rPr>
              <a:t>dalam berbagai bentuk dan media sesuai dengan perkembangan teknologi informasi dan komunikasi </a:t>
            </a:r>
            <a:r>
              <a:rPr lang="id-ID" sz="3200" b="1" i="0" u="none" strike="noStrike" baseline="0">
                <a:solidFill>
                  <a:srgbClr val="002060"/>
                </a:solidFill>
                <a:latin typeface="Arial Narrow" panose="020B0606020202030204" pitchFamily="34" charset="0"/>
              </a:rPr>
              <a:t>yang dibuat dan diterima oleh </a:t>
            </a:r>
            <a:r>
              <a:rPr lang="pt-BR" sz="3200" b="1" i="0" u="none" strike="noStrike" baseline="0">
                <a:solidFill>
                  <a:srgbClr val="002060"/>
                </a:solidFill>
                <a:latin typeface="Arial Narrow" panose="020B0606020202030204" pitchFamily="34" charset="0"/>
              </a:rPr>
              <a:t>lembaga negara, pemerintahan daerah, lembaga</a:t>
            </a:r>
            <a:r>
              <a:rPr lang="id-ID" sz="3200" b="1" i="0" u="none" strike="noStrike" baseline="0">
                <a:solidFill>
                  <a:srgbClr val="002060"/>
                </a:solidFill>
                <a:latin typeface="Arial Narrow" panose="020B0606020202030204" pitchFamily="34" charset="0"/>
              </a:rPr>
              <a:t> pendidikan, perusahaan, organisasi politik, organisasi kemasyarakatan, dan perseorangan dalam pelaksanaan kehidupan bermasyarakat, berbangsa, dan bernegara.</a:t>
            </a:r>
            <a:endParaRPr lang="id-ID" sz="3200" b="1">
              <a:solidFill>
                <a:srgbClr val="002060"/>
              </a:solidFill>
              <a:latin typeface="Arial Narrow" panose="020B0606020202030204" pitchFamily="34" charset="0"/>
              <a:ea typeface="Calibri" panose="020F0502020204030204" pitchFamily="34" charset="0"/>
              <a:cs typeface="Arial" panose="020B0604020202020204" pitchFamily="34" charset="0"/>
            </a:endParaRPr>
          </a:p>
        </p:txBody>
      </p:sp>
      <p:sp>
        <p:nvSpPr>
          <p:cNvPr id="7" name="Kotak Teks 6">
            <a:extLst>
              <a:ext uri="{FF2B5EF4-FFF2-40B4-BE49-F238E27FC236}">
                <a16:creationId xmlns:a16="http://schemas.microsoft.com/office/drawing/2014/main" id="{407D0093-EA60-4872-991E-1CD9F36CFC51}"/>
              </a:ext>
            </a:extLst>
          </p:cNvPr>
          <p:cNvSpPr txBox="1"/>
          <p:nvPr/>
        </p:nvSpPr>
        <p:spPr>
          <a:xfrm>
            <a:off x="0" y="6027003"/>
            <a:ext cx="12191999" cy="584775"/>
          </a:xfrm>
          <a:prstGeom prst="rect">
            <a:avLst/>
          </a:prstGeom>
          <a:solidFill>
            <a:srgbClr val="C00000"/>
          </a:solidFill>
        </p:spPr>
        <p:txBody>
          <a:bodyPr wrap="square" rtlCol="0">
            <a:spAutoFit/>
          </a:bodyPr>
          <a:lstStyle/>
          <a:p>
            <a:r>
              <a:rPr lang="id-ID" sz="1600" b="1" i="1">
                <a:solidFill>
                  <a:schemeClr val="bg1"/>
                </a:solidFill>
                <a:latin typeface="Arial" panose="020B0604020202020204" pitchFamily="34" charset="0"/>
                <a:cs typeface="Arial" panose="020B0604020202020204" pitchFamily="34" charset="0"/>
              </a:rPr>
              <a:t>CATATAN: Keberadaan “SRIKANDI” dari Perspektif Kearsipan.</a:t>
            </a:r>
          </a:p>
          <a:p>
            <a:r>
              <a:rPr lang="id-ID" sz="1600" i="1">
                <a:solidFill>
                  <a:schemeClr val="bg1"/>
                </a:solidFill>
                <a:latin typeface="Arial" panose="020B0604020202020204" pitchFamily="34" charset="0"/>
                <a:cs typeface="Arial" panose="020B0604020202020204" pitchFamily="34" charset="0"/>
              </a:rPr>
              <a:t>Penjelasan pengertian arsip diberikan penekanan bahwa secara teknis arsip adalah “produk” dari teknologi informasi dan komunikasi.</a:t>
            </a:r>
          </a:p>
        </p:txBody>
      </p:sp>
    </p:spTree>
    <p:extLst>
      <p:ext uri="{BB962C8B-B14F-4D97-AF65-F5344CB8AC3E}">
        <p14:creationId xmlns:p14="http://schemas.microsoft.com/office/powerpoint/2010/main" val="395573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E0C43ACC-F370-443F-A4D2-1EF6B594FF87}"/>
              </a:ext>
            </a:extLst>
          </p:cNvPr>
          <p:cNvSpPr txBox="1"/>
          <p:nvPr/>
        </p:nvSpPr>
        <p:spPr>
          <a:xfrm>
            <a:off x="716633" y="453640"/>
            <a:ext cx="10453931" cy="646331"/>
          </a:xfrm>
          <a:prstGeom prst="rect">
            <a:avLst/>
          </a:prstGeom>
          <a:noFill/>
        </p:spPr>
        <p:txBody>
          <a:bodyPr wrap="square" rtlCol="0">
            <a:spAutoFit/>
          </a:bodyPr>
          <a:lstStyle/>
          <a:p>
            <a:pPr algn="ctr">
              <a:spcAft>
                <a:spcPts val="1800"/>
              </a:spcAft>
            </a:pPr>
            <a:r>
              <a:rPr lang="id-ID" sz="3600">
                <a:solidFill>
                  <a:srgbClr val="800000"/>
                </a:solidFill>
                <a:latin typeface="Impact" panose="020B0806030902050204" pitchFamily="34" charset="0"/>
                <a:ea typeface="Calibri" panose="020F0502020204030204" pitchFamily="34" charset="0"/>
                <a:cs typeface="Aharoni" panose="020B0604020202020204" pitchFamily="2" charset="-79"/>
              </a:rPr>
              <a:t>PRASARANA &amp; SARANA TIK UNTUK PENGELOLAAN ARSIP</a:t>
            </a:r>
          </a:p>
        </p:txBody>
      </p:sp>
      <p:sp>
        <p:nvSpPr>
          <p:cNvPr id="4" name="Kotak Teks 3">
            <a:extLst>
              <a:ext uri="{FF2B5EF4-FFF2-40B4-BE49-F238E27FC236}">
                <a16:creationId xmlns:a16="http://schemas.microsoft.com/office/drawing/2014/main" id="{E4C61B80-4514-41E3-BBC2-6652F9D056EA}"/>
              </a:ext>
            </a:extLst>
          </p:cNvPr>
          <p:cNvSpPr txBox="1"/>
          <p:nvPr/>
        </p:nvSpPr>
        <p:spPr>
          <a:xfrm>
            <a:off x="716633" y="1378200"/>
            <a:ext cx="10896247" cy="4216539"/>
          </a:xfrm>
          <a:prstGeom prst="rect">
            <a:avLst/>
          </a:prstGeom>
          <a:noFill/>
        </p:spPr>
        <p:txBody>
          <a:bodyPr wrap="square" rtlCol="0">
            <a:spAutoFit/>
          </a:bodyPr>
          <a:lstStyle/>
          <a:p>
            <a:pPr algn="l">
              <a:spcAft>
                <a:spcPts val="1200"/>
              </a:spcAft>
            </a:pPr>
            <a:r>
              <a:rPr lang="id-ID" sz="2400" b="0" i="1" u="none" strike="noStrike" baseline="0">
                <a:solidFill>
                  <a:srgbClr val="006C31"/>
                </a:solidFill>
                <a:latin typeface="Arial Narrow" panose="020B0606020202030204" pitchFamily="34" charset="0"/>
              </a:rPr>
              <a:t>UU No. 43 Tahun 2009 Pasal 32 Ayat (1) dan (2):</a:t>
            </a:r>
          </a:p>
          <a:p>
            <a:pPr marL="538163" indent="-538163" algn="l">
              <a:lnSpc>
                <a:spcPts val="3400"/>
              </a:lnSpc>
              <a:tabLst>
                <a:tab pos="538163" algn="l"/>
              </a:tabLst>
            </a:pPr>
            <a:r>
              <a:rPr lang="id-ID" sz="3200" b="1" i="0" u="none" strike="noStrike" baseline="0">
                <a:solidFill>
                  <a:srgbClr val="002060"/>
                </a:solidFill>
                <a:latin typeface="Arial Narrow" panose="020B0606020202030204" pitchFamily="34" charset="0"/>
              </a:rPr>
              <a:t>(1) </a:t>
            </a:r>
            <a:r>
              <a:rPr lang="es-ES" sz="3200" b="1" i="0" u="none" strike="noStrike" baseline="0">
                <a:solidFill>
                  <a:srgbClr val="002060"/>
                </a:solidFill>
                <a:latin typeface="Arial Narrow" panose="020B0606020202030204" pitchFamily="34" charset="0"/>
              </a:rPr>
              <a:t>Pencipta arsip </a:t>
            </a:r>
            <a:r>
              <a:rPr lang="es-ES" sz="3200" b="1">
                <a:solidFill>
                  <a:srgbClr val="002060"/>
                </a:solidFill>
                <a:latin typeface="Arial Narrow" panose="020B0606020202030204" pitchFamily="34" charset="0"/>
              </a:rPr>
              <a:t>dan lembaga kearsipan</a:t>
            </a:r>
            <a:r>
              <a:rPr lang="id-ID" sz="3200" b="1">
                <a:solidFill>
                  <a:srgbClr val="002060"/>
                </a:solidFill>
                <a:latin typeface="Arial Narrow" panose="020B0606020202030204" pitchFamily="34" charset="0"/>
              </a:rPr>
              <a:t> </a:t>
            </a:r>
            <a:r>
              <a:rPr lang="fi-FI" sz="3200" b="1">
                <a:solidFill>
                  <a:srgbClr val="002060"/>
                </a:solidFill>
                <a:latin typeface="Arial Narrow" panose="020B0606020202030204" pitchFamily="34" charset="0"/>
              </a:rPr>
              <a:t>menyediakan prasarana dan sarana kearsipan</a:t>
            </a:r>
            <a:r>
              <a:rPr lang="id-ID" sz="3200" b="1">
                <a:solidFill>
                  <a:srgbClr val="002060"/>
                </a:solidFill>
                <a:latin typeface="Arial Narrow" panose="020B0606020202030204" pitchFamily="34" charset="0"/>
              </a:rPr>
              <a:t> </a:t>
            </a:r>
            <a:r>
              <a:rPr lang="sv-SE" sz="3200" b="1">
                <a:solidFill>
                  <a:srgbClr val="002060"/>
                </a:solidFill>
                <a:latin typeface="Arial Narrow" panose="020B0606020202030204" pitchFamily="34" charset="0"/>
              </a:rPr>
              <a:t>sesuai dengan standar kearsipan untuk</a:t>
            </a:r>
            <a:r>
              <a:rPr lang="id-ID" sz="3200" b="1">
                <a:solidFill>
                  <a:srgbClr val="002060"/>
                </a:solidFill>
                <a:latin typeface="Arial Narrow" panose="020B0606020202030204" pitchFamily="34" charset="0"/>
              </a:rPr>
              <a:t> pengelolaan arsip sebagaimana dimaksud </a:t>
            </a:r>
            <a:r>
              <a:rPr lang="pt-BR" sz="3200" b="1">
                <a:solidFill>
                  <a:srgbClr val="002060"/>
                </a:solidFill>
                <a:latin typeface="Arial Narrow" panose="020B0606020202030204" pitchFamily="34" charset="0"/>
              </a:rPr>
              <a:t>dalam Pasal 9 ayat (1).</a:t>
            </a:r>
            <a:endParaRPr lang="id-ID" sz="3200" b="1">
              <a:solidFill>
                <a:srgbClr val="002060"/>
              </a:solidFill>
              <a:latin typeface="Arial Narrow" panose="020B0606020202030204" pitchFamily="34" charset="0"/>
            </a:endParaRPr>
          </a:p>
          <a:p>
            <a:pPr algn="l"/>
            <a:endParaRPr lang="id-ID" sz="3200" b="1">
              <a:solidFill>
                <a:srgbClr val="002060"/>
              </a:solidFill>
              <a:latin typeface="Arial Narrow" panose="020B0606020202030204" pitchFamily="34" charset="0"/>
            </a:endParaRPr>
          </a:p>
          <a:p>
            <a:pPr marL="538163" indent="-538163" algn="l">
              <a:lnSpc>
                <a:spcPts val="3400"/>
              </a:lnSpc>
            </a:pPr>
            <a:r>
              <a:rPr lang="id-ID" sz="3200" b="1">
                <a:solidFill>
                  <a:srgbClr val="002060"/>
                </a:solidFill>
                <a:latin typeface="Arial Narrow" panose="020B0606020202030204" pitchFamily="34" charset="0"/>
              </a:rPr>
              <a:t>(2) Prasarana dan sarana kearsipan sebagaimana dimaksud pada ayat (1) dimanfaatkan dan dikembangkan </a:t>
            </a:r>
            <a:r>
              <a:rPr lang="id-ID" sz="3200" b="1">
                <a:solidFill>
                  <a:srgbClr val="FF0000"/>
                </a:solidFill>
                <a:latin typeface="Arial Narrow" panose="020B0606020202030204" pitchFamily="34" charset="0"/>
              </a:rPr>
              <a:t>sesuai dengan kemajuan teknologi informasi dan komunikasi</a:t>
            </a:r>
            <a:r>
              <a:rPr lang="id-ID" sz="3200" b="1">
                <a:solidFill>
                  <a:srgbClr val="002060"/>
                </a:solidFill>
                <a:latin typeface="Arial Narrow" panose="020B0606020202030204" pitchFamily="34" charset="0"/>
              </a:rPr>
              <a:t>.</a:t>
            </a:r>
          </a:p>
        </p:txBody>
      </p:sp>
      <p:sp>
        <p:nvSpPr>
          <p:cNvPr id="7" name="Kotak Teks 6">
            <a:extLst>
              <a:ext uri="{FF2B5EF4-FFF2-40B4-BE49-F238E27FC236}">
                <a16:creationId xmlns:a16="http://schemas.microsoft.com/office/drawing/2014/main" id="{EAB460BA-07AE-4CAC-8B2D-CFEA3C5C2537}"/>
              </a:ext>
            </a:extLst>
          </p:cNvPr>
          <p:cNvSpPr txBox="1"/>
          <p:nvPr/>
        </p:nvSpPr>
        <p:spPr>
          <a:xfrm>
            <a:off x="1" y="6273225"/>
            <a:ext cx="12191999" cy="584775"/>
          </a:xfrm>
          <a:prstGeom prst="rect">
            <a:avLst/>
          </a:prstGeom>
          <a:solidFill>
            <a:srgbClr val="C00000"/>
          </a:solidFill>
        </p:spPr>
        <p:txBody>
          <a:bodyPr wrap="square" rtlCol="0">
            <a:spAutoFit/>
          </a:bodyPr>
          <a:lstStyle/>
          <a:p>
            <a:r>
              <a:rPr lang="id-ID" sz="1600" b="1" i="1">
                <a:solidFill>
                  <a:schemeClr val="bg1"/>
                </a:solidFill>
                <a:latin typeface="Arial" panose="020B0604020202020204" pitchFamily="34" charset="0"/>
                <a:cs typeface="Arial" panose="020B0604020202020204" pitchFamily="34" charset="0"/>
              </a:rPr>
              <a:t>CATATAN: Keberadaan “SRIKANDI” dari Perspektif Kearsipan</a:t>
            </a:r>
          </a:p>
          <a:p>
            <a:r>
              <a:rPr lang="id-ID" sz="1600" i="1">
                <a:solidFill>
                  <a:schemeClr val="bg1"/>
                </a:solidFill>
                <a:latin typeface="Arial" panose="020B0604020202020204" pitchFamily="34" charset="0"/>
                <a:cs typeface="Arial" panose="020B0604020202020204" pitchFamily="34" charset="0"/>
              </a:rPr>
              <a:t>Prasarana dan sarana berbasis TIK untuk pengelolaan arsip.</a:t>
            </a:r>
          </a:p>
        </p:txBody>
      </p:sp>
    </p:spTree>
    <p:extLst>
      <p:ext uri="{BB962C8B-B14F-4D97-AF65-F5344CB8AC3E}">
        <p14:creationId xmlns:p14="http://schemas.microsoft.com/office/powerpoint/2010/main" val="128737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E0C43ACC-F370-443F-A4D2-1EF6B594FF87}"/>
              </a:ext>
            </a:extLst>
          </p:cNvPr>
          <p:cNvSpPr txBox="1"/>
          <p:nvPr/>
        </p:nvSpPr>
        <p:spPr>
          <a:xfrm>
            <a:off x="716633" y="453640"/>
            <a:ext cx="10453931" cy="1200329"/>
          </a:xfrm>
          <a:prstGeom prst="rect">
            <a:avLst/>
          </a:prstGeom>
          <a:noFill/>
        </p:spPr>
        <p:txBody>
          <a:bodyPr wrap="square" rtlCol="0">
            <a:spAutoFit/>
          </a:bodyPr>
          <a:lstStyle/>
          <a:p>
            <a:pPr algn="ctr">
              <a:spcAft>
                <a:spcPts val="1800"/>
              </a:spcAft>
            </a:pPr>
            <a:r>
              <a:rPr lang="id-ID" sz="3600">
                <a:solidFill>
                  <a:srgbClr val="800000"/>
                </a:solidFill>
                <a:latin typeface="Impact" panose="020B0806030902050204" pitchFamily="34" charset="0"/>
                <a:ea typeface="Calibri" panose="020F0502020204030204" pitchFamily="34" charset="0"/>
                <a:cs typeface="Aharoni" panose="020B0604020202020204" pitchFamily="2" charset="-79"/>
              </a:rPr>
              <a:t>KEBERADAAN ARSIP ELEKTRONIK SEBAGAI KONSEKUENSI PENGGUNAAN TIK DALAM PENGELOLAAN ARSIP</a:t>
            </a:r>
          </a:p>
        </p:txBody>
      </p:sp>
      <p:sp>
        <p:nvSpPr>
          <p:cNvPr id="4" name="Kotak Teks 3">
            <a:extLst>
              <a:ext uri="{FF2B5EF4-FFF2-40B4-BE49-F238E27FC236}">
                <a16:creationId xmlns:a16="http://schemas.microsoft.com/office/drawing/2014/main" id="{E4C61B80-4514-41E3-BBC2-6652F9D056EA}"/>
              </a:ext>
            </a:extLst>
          </p:cNvPr>
          <p:cNvSpPr txBox="1"/>
          <p:nvPr/>
        </p:nvSpPr>
        <p:spPr>
          <a:xfrm>
            <a:off x="591996" y="2089400"/>
            <a:ext cx="11008007" cy="2092881"/>
          </a:xfrm>
          <a:prstGeom prst="rect">
            <a:avLst/>
          </a:prstGeom>
          <a:noFill/>
        </p:spPr>
        <p:txBody>
          <a:bodyPr wrap="square" rtlCol="0">
            <a:spAutoFit/>
          </a:bodyPr>
          <a:lstStyle/>
          <a:p>
            <a:pPr algn="l">
              <a:spcAft>
                <a:spcPts val="1200"/>
              </a:spcAft>
            </a:pPr>
            <a:r>
              <a:rPr lang="id-ID" sz="2400" b="0" i="1" u="none" strike="noStrike" baseline="0">
                <a:solidFill>
                  <a:srgbClr val="006C31"/>
                </a:solidFill>
                <a:latin typeface="Arial Narrow" panose="020B0606020202030204" pitchFamily="34" charset="0"/>
              </a:rPr>
              <a:t>UU No. 43 Tahun 2009 Pasal 68 Ayat (1):</a:t>
            </a:r>
          </a:p>
          <a:p>
            <a:pPr algn="l"/>
            <a:r>
              <a:rPr lang="es-ES" sz="3200" b="1" i="0" u="none" strike="noStrike" baseline="0">
                <a:solidFill>
                  <a:srgbClr val="002060"/>
                </a:solidFill>
                <a:latin typeface="Arial Narrow" panose="020B0606020202030204" pitchFamily="34" charset="0"/>
              </a:rPr>
              <a:t>Pencipta arsip dan/atau lembaga kearsipan</a:t>
            </a:r>
            <a:r>
              <a:rPr lang="id-ID" sz="3200" b="1" i="0" u="none" strike="noStrike" baseline="0">
                <a:solidFill>
                  <a:srgbClr val="002060"/>
                </a:solidFill>
                <a:latin typeface="Arial Narrow" panose="020B0606020202030204" pitchFamily="34" charset="0"/>
              </a:rPr>
              <a:t> dapat </a:t>
            </a:r>
            <a:r>
              <a:rPr lang="id-ID" sz="3200" b="1" i="0" u="none" strike="noStrike" baseline="0">
                <a:solidFill>
                  <a:srgbClr val="FF0000"/>
                </a:solidFill>
                <a:latin typeface="Arial Narrow" panose="020B0606020202030204" pitchFamily="34" charset="0"/>
              </a:rPr>
              <a:t>membuat</a:t>
            </a:r>
            <a:r>
              <a:rPr lang="id-ID" sz="3200" b="1" i="0" u="none" strike="noStrike" baseline="0">
                <a:solidFill>
                  <a:srgbClr val="002060"/>
                </a:solidFill>
                <a:latin typeface="Arial Narrow" panose="020B0606020202030204" pitchFamily="34" charset="0"/>
              </a:rPr>
              <a:t> </a:t>
            </a:r>
            <a:r>
              <a:rPr lang="id-ID" sz="3200" b="1" i="0" u="none" strike="noStrike" baseline="0">
                <a:solidFill>
                  <a:srgbClr val="FF0000"/>
                </a:solidFill>
                <a:latin typeface="Arial Narrow" panose="020B0606020202030204" pitchFamily="34" charset="0"/>
              </a:rPr>
              <a:t>arsip dalam berbagai bentuk </a:t>
            </a:r>
            <a:r>
              <a:rPr lang="fi-FI" sz="3200" b="1" i="0" u="none" strike="noStrike" baseline="0">
                <a:solidFill>
                  <a:srgbClr val="002060"/>
                </a:solidFill>
                <a:latin typeface="Arial Narrow" panose="020B0606020202030204" pitchFamily="34" charset="0"/>
              </a:rPr>
              <a:t>dan/atau melakukan alih media meliputi</a:t>
            </a:r>
            <a:r>
              <a:rPr lang="id-ID" sz="3200" b="1" i="0" u="none" strike="noStrike" baseline="0">
                <a:solidFill>
                  <a:srgbClr val="002060"/>
                </a:solidFill>
                <a:latin typeface="Arial Narrow" panose="020B0606020202030204" pitchFamily="34" charset="0"/>
              </a:rPr>
              <a:t> media </a:t>
            </a:r>
            <a:r>
              <a:rPr lang="id-ID" sz="3200" b="1" i="0" u="none" strike="noStrike" baseline="0">
                <a:solidFill>
                  <a:srgbClr val="FF0000"/>
                </a:solidFill>
                <a:latin typeface="Arial Narrow" panose="020B0606020202030204" pitchFamily="34" charset="0"/>
              </a:rPr>
              <a:t>elektronik</a:t>
            </a:r>
            <a:r>
              <a:rPr lang="id-ID" sz="3200" b="1" i="0" u="none" strike="noStrike" baseline="0">
                <a:solidFill>
                  <a:srgbClr val="002060"/>
                </a:solidFill>
                <a:latin typeface="Arial Narrow" panose="020B0606020202030204" pitchFamily="34" charset="0"/>
              </a:rPr>
              <a:t> dan/atau media lain.</a:t>
            </a:r>
            <a:endParaRPr lang="id-ID" sz="3200" b="1">
              <a:solidFill>
                <a:srgbClr val="002060"/>
              </a:solidFill>
              <a:latin typeface="Arial Narrow" panose="020B0606020202030204" pitchFamily="34" charset="0"/>
              <a:ea typeface="Calibri" panose="020F0502020204030204" pitchFamily="34" charset="0"/>
              <a:cs typeface="Arial" panose="020B0604020202020204" pitchFamily="34" charset="0"/>
            </a:endParaRPr>
          </a:p>
        </p:txBody>
      </p:sp>
      <p:sp>
        <p:nvSpPr>
          <p:cNvPr id="3" name="Kotak Teks 2">
            <a:extLst>
              <a:ext uri="{FF2B5EF4-FFF2-40B4-BE49-F238E27FC236}">
                <a16:creationId xmlns:a16="http://schemas.microsoft.com/office/drawing/2014/main" id="{C91226F8-4483-4377-8021-86D942E4C4CC}"/>
              </a:ext>
            </a:extLst>
          </p:cNvPr>
          <p:cNvSpPr txBox="1"/>
          <p:nvPr/>
        </p:nvSpPr>
        <p:spPr>
          <a:xfrm>
            <a:off x="1" y="6273225"/>
            <a:ext cx="12191999" cy="584775"/>
          </a:xfrm>
          <a:prstGeom prst="rect">
            <a:avLst/>
          </a:prstGeom>
          <a:solidFill>
            <a:srgbClr val="C00000"/>
          </a:solidFill>
        </p:spPr>
        <p:txBody>
          <a:bodyPr wrap="square" rtlCol="0">
            <a:spAutoFit/>
          </a:bodyPr>
          <a:lstStyle/>
          <a:p>
            <a:r>
              <a:rPr lang="id-ID" sz="1600" b="1" i="1">
                <a:solidFill>
                  <a:schemeClr val="bg1"/>
                </a:solidFill>
                <a:latin typeface="Arial" panose="020B0604020202020204" pitchFamily="34" charset="0"/>
                <a:cs typeface="Arial" panose="020B0604020202020204" pitchFamily="34" charset="0"/>
              </a:rPr>
              <a:t>CATATAN: Keberadaan “SRIKANDI” dari Perspektif Kearsipan.</a:t>
            </a:r>
          </a:p>
          <a:p>
            <a:pPr>
              <a:spcAft>
                <a:spcPts val="1800"/>
              </a:spcAft>
            </a:pPr>
            <a:r>
              <a:rPr lang="id-ID" sz="1600" i="1">
                <a:solidFill>
                  <a:schemeClr val="bg1"/>
                </a:solidFill>
                <a:latin typeface="Arial" panose="020B0604020202020204" pitchFamily="34" charset="0"/>
                <a:ea typeface="Calibri" panose="020F0502020204030204" pitchFamily="34" charset="0"/>
                <a:cs typeface="Arial" panose="020B0604020202020204" pitchFamily="34" charset="0"/>
              </a:rPr>
              <a:t>Keberadaan Arsip Elektronik sebagai konsekuensi penggunaan TIK dalam pengelolaan arsip</a:t>
            </a:r>
          </a:p>
        </p:txBody>
      </p:sp>
    </p:spTree>
    <p:extLst>
      <p:ext uri="{BB962C8B-B14F-4D97-AF65-F5344CB8AC3E}">
        <p14:creationId xmlns:p14="http://schemas.microsoft.com/office/powerpoint/2010/main" val="317274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E0C43ACC-F370-443F-A4D2-1EF6B594FF87}"/>
              </a:ext>
            </a:extLst>
          </p:cNvPr>
          <p:cNvSpPr txBox="1"/>
          <p:nvPr/>
        </p:nvSpPr>
        <p:spPr>
          <a:xfrm>
            <a:off x="343077" y="423160"/>
            <a:ext cx="11505846" cy="646331"/>
          </a:xfrm>
          <a:prstGeom prst="rect">
            <a:avLst/>
          </a:prstGeom>
          <a:noFill/>
        </p:spPr>
        <p:txBody>
          <a:bodyPr wrap="square" rtlCol="0">
            <a:spAutoFit/>
          </a:bodyPr>
          <a:lstStyle/>
          <a:p>
            <a:pPr algn="ctr">
              <a:spcAft>
                <a:spcPts val="1800"/>
              </a:spcAft>
            </a:pPr>
            <a:r>
              <a:rPr lang="id-ID" sz="3600">
                <a:solidFill>
                  <a:srgbClr val="800000"/>
                </a:solidFill>
                <a:latin typeface="Impact" panose="020B0806030902050204" pitchFamily="34" charset="0"/>
                <a:ea typeface="Calibri" panose="020F0502020204030204" pitchFamily="34" charset="0"/>
                <a:cs typeface="Aharoni" panose="020B0604020202020204" pitchFamily="2" charset="-79"/>
              </a:rPr>
              <a:t>SISTEM PENGELOLAAN ARSIP SESUAI PERKEMBANGAN ZAMAN </a:t>
            </a:r>
          </a:p>
        </p:txBody>
      </p:sp>
      <p:sp>
        <p:nvSpPr>
          <p:cNvPr id="4" name="Kotak Teks 3">
            <a:extLst>
              <a:ext uri="{FF2B5EF4-FFF2-40B4-BE49-F238E27FC236}">
                <a16:creationId xmlns:a16="http://schemas.microsoft.com/office/drawing/2014/main" id="{E4C61B80-4514-41E3-BBC2-6652F9D056EA}"/>
              </a:ext>
            </a:extLst>
          </p:cNvPr>
          <p:cNvSpPr txBox="1"/>
          <p:nvPr/>
        </p:nvSpPr>
        <p:spPr>
          <a:xfrm>
            <a:off x="716633" y="1307080"/>
            <a:ext cx="11140087" cy="4078039"/>
          </a:xfrm>
          <a:prstGeom prst="rect">
            <a:avLst/>
          </a:prstGeom>
          <a:noFill/>
        </p:spPr>
        <p:txBody>
          <a:bodyPr wrap="square" rtlCol="0">
            <a:spAutoFit/>
          </a:bodyPr>
          <a:lstStyle/>
          <a:p>
            <a:pPr algn="l">
              <a:spcAft>
                <a:spcPts val="1200"/>
              </a:spcAft>
            </a:pPr>
            <a:r>
              <a:rPr lang="id-ID" sz="2400" b="0" i="1" u="none" strike="noStrike" baseline="0">
                <a:solidFill>
                  <a:srgbClr val="006C31"/>
                </a:solidFill>
                <a:latin typeface="Arial Narrow" panose="020B0606020202030204" pitchFamily="34" charset="0"/>
              </a:rPr>
              <a:t>UU No. 43 Tahun 2009 Penjelasan Pasal 3 Huruf b :</a:t>
            </a:r>
          </a:p>
          <a:p>
            <a:pPr>
              <a:lnSpc>
                <a:spcPts val="3000"/>
              </a:lnSpc>
              <a:spcAft>
                <a:spcPts val="600"/>
              </a:spcAft>
            </a:pPr>
            <a:r>
              <a:rPr lang="id-ID" sz="2400" b="1">
                <a:solidFill>
                  <a:srgbClr val="002060"/>
                </a:solidFill>
                <a:latin typeface="Arial Narrow" panose="020B0606020202030204" pitchFamily="34" charset="0"/>
              </a:rPr>
              <a:t>Yang dimaksud dengan “pengelolaan arsip yang andal” adalah pengelolaan arsip yang dilaksanakan berdasarkan </a:t>
            </a:r>
            <a:r>
              <a:rPr lang="id-ID" sz="2400" b="1">
                <a:solidFill>
                  <a:srgbClr val="FF0000"/>
                </a:solidFill>
                <a:latin typeface="Arial Narrow" panose="020B0606020202030204" pitchFamily="34" charset="0"/>
              </a:rPr>
              <a:t>sistem yang mampu menampung dan merespons kebutuhan perkembangan zaman</a:t>
            </a:r>
            <a:r>
              <a:rPr lang="id-ID" sz="2400" b="1">
                <a:solidFill>
                  <a:srgbClr val="002060"/>
                </a:solidFill>
                <a:latin typeface="Arial Narrow" panose="020B0606020202030204" pitchFamily="34" charset="0"/>
              </a:rPr>
              <a:t>. Sistem pengelolaan arsip yang andal memiliki kemampuan: menjaring atau menangkap (</a:t>
            </a:r>
            <a:r>
              <a:rPr lang="id-ID" sz="2400" b="1" i="1">
                <a:solidFill>
                  <a:srgbClr val="002060"/>
                </a:solidFill>
                <a:latin typeface="Arial Narrow" panose="020B0606020202030204" pitchFamily="34" charset="0"/>
              </a:rPr>
              <a:t>capture</a:t>
            </a:r>
            <a:r>
              <a:rPr lang="id-ID" sz="2400" b="1">
                <a:solidFill>
                  <a:srgbClr val="002060"/>
                </a:solidFill>
                <a:latin typeface="Arial Narrow" panose="020B0606020202030204" pitchFamily="34" charset="0"/>
              </a:rPr>
              <a:t>) semua arsip dari seluruh kegiatan yang dihasilkan organisasi; menata arsip dengan cara yang mencerminkan proses kegiatan organisasi; melindungi arsip dari pengubahan, pengurangan, penambahan, atau penyusutan oleh pihak yang tidak berwenang; menjadi sumber utama </a:t>
            </a:r>
            <a:r>
              <a:rPr lang="nn-NO" sz="2400" b="1">
                <a:solidFill>
                  <a:srgbClr val="002060"/>
                </a:solidFill>
                <a:latin typeface="Arial Narrow" panose="020B0606020202030204" pitchFamily="34" charset="0"/>
              </a:rPr>
              <a:t>informasi secara rutin mengenai kegiatan yang terekam</a:t>
            </a:r>
            <a:r>
              <a:rPr lang="id-ID" sz="2400" b="1">
                <a:solidFill>
                  <a:srgbClr val="002060"/>
                </a:solidFill>
                <a:latin typeface="Arial Narrow" panose="020B0606020202030204" pitchFamily="34" charset="0"/>
              </a:rPr>
              <a:t> dalam arsip; dan menyediakan akses terhadap semua arsip berikut beserta metadatanya.</a:t>
            </a:r>
          </a:p>
        </p:txBody>
      </p:sp>
      <p:sp>
        <p:nvSpPr>
          <p:cNvPr id="3" name="Kotak Teks 2">
            <a:extLst>
              <a:ext uri="{FF2B5EF4-FFF2-40B4-BE49-F238E27FC236}">
                <a16:creationId xmlns:a16="http://schemas.microsoft.com/office/drawing/2014/main" id="{099F744A-EFFA-41C2-91BC-E8EFE134CD3C}"/>
              </a:ext>
            </a:extLst>
          </p:cNvPr>
          <p:cNvSpPr txBox="1"/>
          <p:nvPr/>
        </p:nvSpPr>
        <p:spPr>
          <a:xfrm>
            <a:off x="1" y="6273225"/>
            <a:ext cx="12191999" cy="584775"/>
          </a:xfrm>
          <a:prstGeom prst="rect">
            <a:avLst/>
          </a:prstGeom>
          <a:solidFill>
            <a:srgbClr val="C00000"/>
          </a:solidFill>
        </p:spPr>
        <p:txBody>
          <a:bodyPr wrap="square" rtlCol="0">
            <a:spAutoFit/>
          </a:bodyPr>
          <a:lstStyle/>
          <a:p>
            <a:r>
              <a:rPr lang="id-ID" sz="1600" b="1" i="1">
                <a:solidFill>
                  <a:schemeClr val="bg1"/>
                </a:solidFill>
                <a:latin typeface="Arial" panose="020B0604020202020204" pitchFamily="34" charset="0"/>
                <a:cs typeface="Arial" panose="020B0604020202020204" pitchFamily="34" charset="0"/>
              </a:rPr>
              <a:t>CATATAN: Keberadaan “SRIKANDI” dari Perspektif Kearsipan.</a:t>
            </a:r>
          </a:p>
          <a:p>
            <a:pPr>
              <a:spcAft>
                <a:spcPts val="1800"/>
              </a:spcAft>
            </a:pPr>
            <a:r>
              <a:rPr lang="id-ID" sz="1600" i="1">
                <a:solidFill>
                  <a:schemeClr val="bg1"/>
                </a:solidFill>
                <a:latin typeface="Arial" panose="020B0604020202020204" pitchFamily="34" charset="0"/>
                <a:ea typeface="Calibri" panose="020F0502020204030204" pitchFamily="34" charset="0"/>
                <a:cs typeface="Arial" panose="020B0604020202020204" pitchFamily="34" charset="0"/>
              </a:rPr>
              <a:t>Sistem pengelolaan arsip mengikuti perkembangan zaman.</a:t>
            </a:r>
          </a:p>
        </p:txBody>
      </p:sp>
    </p:spTree>
    <p:extLst>
      <p:ext uri="{BB962C8B-B14F-4D97-AF65-F5344CB8AC3E}">
        <p14:creationId xmlns:p14="http://schemas.microsoft.com/office/powerpoint/2010/main" val="196962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E0C43ACC-F370-443F-A4D2-1EF6B594FF87}"/>
              </a:ext>
            </a:extLst>
          </p:cNvPr>
          <p:cNvSpPr txBox="1"/>
          <p:nvPr/>
        </p:nvSpPr>
        <p:spPr>
          <a:xfrm>
            <a:off x="869034" y="402840"/>
            <a:ext cx="10453931" cy="646331"/>
          </a:xfrm>
          <a:prstGeom prst="rect">
            <a:avLst/>
          </a:prstGeom>
          <a:noFill/>
        </p:spPr>
        <p:txBody>
          <a:bodyPr wrap="square" rtlCol="0">
            <a:spAutoFit/>
          </a:bodyPr>
          <a:lstStyle/>
          <a:p>
            <a:pPr algn="ctr">
              <a:spcAft>
                <a:spcPts val="1800"/>
              </a:spcAft>
            </a:pPr>
            <a:r>
              <a:rPr lang="id-ID" sz="3600">
                <a:solidFill>
                  <a:srgbClr val="800000"/>
                </a:solidFill>
                <a:latin typeface="Impact" panose="020B0806030902050204" pitchFamily="34" charset="0"/>
                <a:ea typeface="Calibri" panose="020F0502020204030204" pitchFamily="34" charset="0"/>
                <a:cs typeface="Aharoni" panose="020B0604020202020204" pitchFamily="2" charset="-79"/>
              </a:rPr>
              <a:t>PERSYARATAN SISTEM KEARSIPAN ELEKTRONIK</a:t>
            </a:r>
          </a:p>
        </p:txBody>
      </p:sp>
      <p:sp>
        <p:nvSpPr>
          <p:cNvPr id="4" name="Kotak Teks 3">
            <a:extLst>
              <a:ext uri="{FF2B5EF4-FFF2-40B4-BE49-F238E27FC236}">
                <a16:creationId xmlns:a16="http://schemas.microsoft.com/office/drawing/2014/main" id="{E4C61B80-4514-41E3-BBC2-6652F9D056EA}"/>
              </a:ext>
            </a:extLst>
          </p:cNvPr>
          <p:cNvSpPr txBox="1"/>
          <p:nvPr/>
        </p:nvSpPr>
        <p:spPr>
          <a:xfrm>
            <a:off x="459915" y="1175000"/>
            <a:ext cx="11272167" cy="4385816"/>
          </a:xfrm>
          <a:prstGeom prst="rect">
            <a:avLst/>
          </a:prstGeom>
          <a:noFill/>
        </p:spPr>
        <p:txBody>
          <a:bodyPr wrap="square" rtlCol="0">
            <a:spAutoFit/>
          </a:bodyPr>
          <a:lstStyle/>
          <a:p>
            <a:pPr algn="l">
              <a:spcAft>
                <a:spcPts val="1200"/>
              </a:spcAft>
            </a:pPr>
            <a:r>
              <a:rPr lang="id-ID" sz="2400" b="0" i="1" u="none" strike="noStrike" baseline="0">
                <a:solidFill>
                  <a:srgbClr val="006C31"/>
                </a:solidFill>
                <a:latin typeface="BookmanOldStyle"/>
              </a:rPr>
              <a:t>PP No. 28 Tahun 2012 Penjelasan Pasal 49 Ayat (1) :</a:t>
            </a:r>
          </a:p>
          <a:p>
            <a:pPr>
              <a:spcAft>
                <a:spcPts val="600"/>
              </a:spcAft>
            </a:pPr>
            <a:r>
              <a:rPr lang="id-ID" sz="2000" b="1">
                <a:solidFill>
                  <a:srgbClr val="002060"/>
                </a:solidFill>
                <a:latin typeface="Arial Narrow" panose="020B0606020202030204" pitchFamily="34" charset="0"/>
              </a:rPr>
              <a:t>Setiap penyelenggara </a:t>
            </a:r>
            <a:r>
              <a:rPr lang="id-ID" sz="2000" b="1">
                <a:solidFill>
                  <a:srgbClr val="FF0000"/>
                </a:solidFill>
                <a:latin typeface="Arial Narrow" panose="020B0606020202030204" pitchFamily="34" charset="0"/>
              </a:rPr>
              <a:t>sistem kearsipan elektronik</a:t>
            </a:r>
            <a:r>
              <a:rPr lang="id-ID" sz="2000" b="1">
                <a:solidFill>
                  <a:srgbClr val="002060"/>
                </a:solidFill>
                <a:latin typeface="Arial Narrow" panose="020B0606020202030204" pitchFamily="34" charset="0"/>
              </a:rPr>
              <a:t>, mengoperasikan sistem kearsipan elektronik yang memenuhi persyaratan minimum sebagai berikut: </a:t>
            </a:r>
          </a:p>
          <a:p>
            <a:pPr marL="355600" indent="-355600">
              <a:spcAft>
                <a:spcPts val="600"/>
              </a:spcAft>
              <a:tabLst>
                <a:tab pos="355600" algn="l"/>
              </a:tabLst>
            </a:pPr>
            <a:r>
              <a:rPr lang="id-ID" sz="2000" b="1">
                <a:solidFill>
                  <a:srgbClr val="002060"/>
                </a:solidFill>
                <a:latin typeface="Arial Narrow" panose="020B0606020202030204" pitchFamily="34" charset="0"/>
              </a:rPr>
              <a:t>a. 	</a:t>
            </a:r>
            <a:r>
              <a:rPr lang="id-ID" sz="2000" b="1">
                <a:solidFill>
                  <a:srgbClr val="FF0000"/>
                </a:solidFill>
                <a:latin typeface="Arial Narrow" panose="020B0606020202030204" pitchFamily="34" charset="0"/>
              </a:rPr>
              <a:t>dapat menampilkan kembali informasi </a:t>
            </a:r>
            <a:r>
              <a:rPr lang="id-ID" sz="2000" b="1">
                <a:solidFill>
                  <a:srgbClr val="002060"/>
                </a:solidFill>
                <a:latin typeface="Arial Narrow" panose="020B0606020202030204" pitchFamily="34" charset="0"/>
              </a:rPr>
              <a:t>elektronik dan/atau dokumen elektronik secara utuh sesuai dengan masa retensi yang ditetapkan dengan peraturan perundang-undangan; </a:t>
            </a:r>
          </a:p>
          <a:p>
            <a:pPr marL="355600" indent="-355600">
              <a:spcAft>
                <a:spcPts val="600"/>
              </a:spcAft>
              <a:tabLst>
                <a:tab pos="355600" algn="l"/>
              </a:tabLst>
            </a:pPr>
            <a:r>
              <a:rPr lang="id-ID" sz="2000" b="1">
                <a:solidFill>
                  <a:srgbClr val="002060"/>
                </a:solidFill>
                <a:latin typeface="Arial Narrow" panose="020B0606020202030204" pitchFamily="34" charset="0"/>
              </a:rPr>
              <a:t>b. 	</a:t>
            </a:r>
            <a:r>
              <a:rPr lang="id-ID" sz="2000" b="1">
                <a:solidFill>
                  <a:srgbClr val="FF0000"/>
                </a:solidFill>
                <a:latin typeface="Arial Narrow" panose="020B0606020202030204" pitchFamily="34" charset="0"/>
              </a:rPr>
              <a:t>dapat melindungi ketersediaan, keutuhan, keautentikan, kerahasiaan, dan keteraksesan </a:t>
            </a:r>
            <a:r>
              <a:rPr lang="id-ID" sz="2000" b="1">
                <a:solidFill>
                  <a:srgbClr val="002060"/>
                </a:solidFill>
                <a:latin typeface="Arial Narrow" panose="020B0606020202030204" pitchFamily="34" charset="0"/>
              </a:rPr>
              <a:t>informasi elektronik dalam penyelenggaraan sistem elektronik tersebut; </a:t>
            </a:r>
          </a:p>
          <a:p>
            <a:pPr marL="355600" indent="-355600">
              <a:spcAft>
                <a:spcPts val="600"/>
              </a:spcAft>
              <a:tabLst>
                <a:tab pos="355600" algn="l"/>
              </a:tabLst>
            </a:pPr>
            <a:r>
              <a:rPr lang="id-ID" sz="2000" b="1">
                <a:solidFill>
                  <a:srgbClr val="002060"/>
                </a:solidFill>
                <a:latin typeface="Arial Narrow" panose="020B0606020202030204" pitchFamily="34" charset="0"/>
              </a:rPr>
              <a:t>c. 	dapat beroperasi sesuai dengan prosedur atau petunjuk dalam penyelenggaraan sistem elektronik tersebut; </a:t>
            </a:r>
          </a:p>
          <a:p>
            <a:pPr marL="355600" indent="-355600">
              <a:spcAft>
                <a:spcPts val="600"/>
              </a:spcAft>
              <a:tabLst>
                <a:tab pos="355600" algn="l"/>
              </a:tabLst>
            </a:pPr>
            <a:r>
              <a:rPr lang="id-ID" sz="2000" b="1">
                <a:solidFill>
                  <a:srgbClr val="002060"/>
                </a:solidFill>
                <a:latin typeface="Arial Narrow" panose="020B0606020202030204" pitchFamily="34" charset="0"/>
              </a:rPr>
              <a:t>d. 	dilengkapi dengan prosedur atau petunjuk yang diumumkan dengan bahasa, informasi, atau simbol yang dapat dipahami oleh pihak yang bersangkutan dengan penyelenggaraan sistem elektronik tersebut; dan </a:t>
            </a:r>
          </a:p>
          <a:p>
            <a:pPr marL="355600" indent="-355600">
              <a:spcAft>
                <a:spcPts val="600"/>
              </a:spcAft>
              <a:tabLst>
                <a:tab pos="355600" algn="l"/>
              </a:tabLst>
            </a:pPr>
            <a:r>
              <a:rPr lang="id-ID" sz="2000" b="1">
                <a:solidFill>
                  <a:srgbClr val="002060"/>
                </a:solidFill>
                <a:latin typeface="Arial Narrow" panose="020B0606020202030204" pitchFamily="34" charset="0"/>
              </a:rPr>
              <a:t>e. 	</a:t>
            </a:r>
            <a:r>
              <a:rPr lang="id-ID" sz="2000" b="1">
                <a:solidFill>
                  <a:srgbClr val="FF0000"/>
                </a:solidFill>
                <a:latin typeface="Arial Narrow" panose="020B0606020202030204" pitchFamily="34" charset="0"/>
              </a:rPr>
              <a:t>memiliki</a:t>
            </a:r>
            <a:r>
              <a:rPr lang="id-ID" sz="2000" b="1">
                <a:solidFill>
                  <a:srgbClr val="002060"/>
                </a:solidFill>
                <a:latin typeface="Arial Narrow" panose="020B0606020202030204" pitchFamily="34" charset="0"/>
              </a:rPr>
              <a:t> </a:t>
            </a:r>
            <a:r>
              <a:rPr lang="id-ID" sz="2000" b="1">
                <a:solidFill>
                  <a:srgbClr val="FF0000"/>
                </a:solidFill>
                <a:latin typeface="Arial Narrow" panose="020B0606020202030204" pitchFamily="34" charset="0"/>
              </a:rPr>
              <a:t>mekanisme yang berkelanjutan untuk menjaga kebaruan</a:t>
            </a:r>
            <a:r>
              <a:rPr lang="id-ID" sz="2000" b="1">
                <a:solidFill>
                  <a:srgbClr val="002060"/>
                </a:solidFill>
                <a:latin typeface="Arial Narrow" panose="020B0606020202030204" pitchFamily="34" charset="0"/>
              </a:rPr>
              <a:t>, kejelasan, dan kebertanggungjawaban prosedur atau petunjuk. </a:t>
            </a:r>
          </a:p>
        </p:txBody>
      </p:sp>
      <p:sp>
        <p:nvSpPr>
          <p:cNvPr id="3" name="Kotak Teks 2">
            <a:extLst>
              <a:ext uri="{FF2B5EF4-FFF2-40B4-BE49-F238E27FC236}">
                <a16:creationId xmlns:a16="http://schemas.microsoft.com/office/drawing/2014/main" id="{D58FE2AB-9FBB-450D-88CF-D9C10D71473E}"/>
              </a:ext>
            </a:extLst>
          </p:cNvPr>
          <p:cNvSpPr txBox="1"/>
          <p:nvPr/>
        </p:nvSpPr>
        <p:spPr>
          <a:xfrm>
            <a:off x="1" y="6273225"/>
            <a:ext cx="12191999" cy="584775"/>
          </a:xfrm>
          <a:prstGeom prst="rect">
            <a:avLst/>
          </a:prstGeom>
          <a:solidFill>
            <a:srgbClr val="C00000"/>
          </a:solidFill>
        </p:spPr>
        <p:txBody>
          <a:bodyPr wrap="square" rtlCol="0">
            <a:spAutoFit/>
          </a:bodyPr>
          <a:lstStyle/>
          <a:p>
            <a:r>
              <a:rPr lang="id-ID" sz="1600" b="1" i="1">
                <a:solidFill>
                  <a:schemeClr val="bg1"/>
                </a:solidFill>
                <a:latin typeface="Arial" panose="020B0604020202020204" pitchFamily="34" charset="0"/>
                <a:cs typeface="Arial" panose="020B0604020202020204" pitchFamily="34" charset="0"/>
              </a:rPr>
              <a:t>CATATAN: Keberadaan “SRIKANDI” dari Perspektif Kearsipan.</a:t>
            </a:r>
          </a:p>
          <a:p>
            <a:pPr>
              <a:spcAft>
                <a:spcPts val="1800"/>
              </a:spcAft>
            </a:pPr>
            <a:r>
              <a:rPr lang="id-ID" sz="1600" i="1">
                <a:solidFill>
                  <a:schemeClr val="bg1"/>
                </a:solidFill>
                <a:latin typeface="Arial" panose="020B0604020202020204" pitchFamily="34" charset="0"/>
                <a:ea typeface="Calibri" panose="020F0502020204030204" pitchFamily="34" charset="0"/>
                <a:cs typeface="Arial" panose="020B0604020202020204" pitchFamily="34" charset="0"/>
              </a:rPr>
              <a:t>Persyaratan sistem kearsipan elektronik.</a:t>
            </a:r>
          </a:p>
        </p:txBody>
      </p:sp>
    </p:spTree>
    <p:extLst>
      <p:ext uri="{BB962C8B-B14F-4D97-AF65-F5344CB8AC3E}">
        <p14:creationId xmlns:p14="http://schemas.microsoft.com/office/powerpoint/2010/main" val="1200403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95E36A6A-BD9F-4F7B-89E4-4CD12EA43D33}"/>
              </a:ext>
            </a:extLst>
          </p:cNvPr>
          <p:cNvSpPr txBox="1"/>
          <p:nvPr/>
        </p:nvSpPr>
        <p:spPr>
          <a:xfrm>
            <a:off x="1908210" y="1487107"/>
            <a:ext cx="6461760" cy="5120636"/>
          </a:xfrm>
          <a:prstGeom prst="rect">
            <a:avLst/>
          </a:prstGeom>
          <a:solidFill>
            <a:schemeClr val="accent1">
              <a:lumMod val="40000"/>
              <a:lumOff val="60000"/>
            </a:schemeClr>
          </a:solidFill>
          <a:ln>
            <a:solidFill>
              <a:schemeClr val="tx1"/>
            </a:solidFill>
          </a:ln>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4" name="TextBox 33">
            <a:extLst>
              <a:ext uri="{FF2B5EF4-FFF2-40B4-BE49-F238E27FC236}">
                <a16:creationId xmlns:a16="http://schemas.microsoft.com/office/drawing/2014/main" id="{084063A6-EC4F-452E-B5E1-5CB90346F55D}"/>
              </a:ext>
            </a:extLst>
          </p:cNvPr>
          <p:cNvSpPr txBox="1"/>
          <p:nvPr/>
        </p:nvSpPr>
        <p:spPr>
          <a:xfrm>
            <a:off x="2171097" y="2128135"/>
            <a:ext cx="5962656" cy="3900487"/>
          </a:xfrm>
          <a:prstGeom prst="rect">
            <a:avLst/>
          </a:prstGeom>
          <a:solidFill>
            <a:schemeClr val="accent4">
              <a:lumMod val="20000"/>
              <a:lumOff val="80000"/>
            </a:schemeClr>
          </a:solidFill>
          <a:ln>
            <a:solidFill>
              <a:schemeClr val="tx1"/>
            </a:solidFill>
          </a:ln>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532476"/>
              </a:solidFill>
              <a:effectLst/>
              <a:uLnTx/>
              <a:uFillTx/>
              <a:latin typeface="Arial Narrow" panose="020B0606020202030204" pitchFamily="34" charset="0"/>
              <a:ea typeface="+mn-ea"/>
              <a:cs typeface="+mn-cs"/>
            </a:endParaRPr>
          </a:p>
        </p:txBody>
      </p:sp>
      <p:sp>
        <p:nvSpPr>
          <p:cNvPr id="4" name="TextBox 3">
            <a:extLst>
              <a:ext uri="{FF2B5EF4-FFF2-40B4-BE49-F238E27FC236}">
                <a16:creationId xmlns:a16="http://schemas.microsoft.com/office/drawing/2014/main" id="{5FC30540-A002-4E22-A5B7-984D129EA4D2}"/>
              </a:ext>
            </a:extLst>
          </p:cNvPr>
          <p:cNvSpPr txBox="1"/>
          <p:nvPr/>
        </p:nvSpPr>
        <p:spPr>
          <a:xfrm>
            <a:off x="89034" y="2568193"/>
            <a:ext cx="1509761" cy="960120"/>
          </a:xfrm>
          <a:prstGeom prst="rect">
            <a:avLst/>
          </a:prstGeom>
          <a:solidFill>
            <a:schemeClr val="accent4">
              <a:lumMod val="40000"/>
              <a:lumOff val="60000"/>
            </a:schemeClr>
          </a:solidFill>
          <a:ln>
            <a:solidFill>
              <a:srgbClr val="80000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a:ln>
                  <a:noFill/>
                </a:ln>
                <a:effectLst/>
                <a:uLnTx/>
                <a:uFillTx/>
                <a:latin typeface="Arial Narrow" panose="020B0606020202030204" pitchFamily="34" charset="0"/>
                <a:ea typeface="+mn-ea"/>
                <a:cs typeface="+mn-cs"/>
              </a:rPr>
              <a:t>SISTEM KERJA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a:ln>
                  <a:noFill/>
                </a:ln>
                <a:effectLst/>
                <a:uLnTx/>
                <a:uFillTx/>
                <a:latin typeface="Arial Narrow" panose="020B0606020202030204" pitchFamily="34" charset="0"/>
                <a:ea typeface="+mn-ea"/>
                <a:cs typeface="+mn-cs"/>
              </a:rPr>
              <a:t>PEMERINTAH</a:t>
            </a:r>
            <a:endParaRPr kumimoji="0" lang="en-US" sz="1600" b="1" i="0" u="none" strike="noStrike" kern="1200" cap="none" spc="0" normalizeH="0" baseline="0" noProof="0">
              <a:ln>
                <a:noFill/>
              </a:ln>
              <a:effectLst/>
              <a:uLnTx/>
              <a:uFillTx/>
              <a:latin typeface="Arial Narrow" panose="020B0606020202030204" pitchFamily="34" charset="0"/>
              <a:ea typeface="+mn-ea"/>
              <a:cs typeface="+mn-cs"/>
            </a:endParaRPr>
          </a:p>
        </p:txBody>
      </p:sp>
      <p:sp>
        <p:nvSpPr>
          <p:cNvPr id="5" name="TextBox 4">
            <a:extLst>
              <a:ext uri="{FF2B5EF4-FFF2-40B4-BE49-F238E27FC236}">
                <a16:creationId xmlns:a16="http://schemas.microsoft.com/office/drawing/2014/main" id="{6CDA7F06-67BA-467D-B946-E521861A002C}"/>
              </a:ext>
            </a:extLst>
          </p:cNvPr>
          <p:cNvSpPr txBox="1"/>
          <p:nvPr/>
        </p:nvSpPr>
        <p:spPr>
          <a:xfrm>
            <a:off x="2342550" y="3209873"/>
            <a:ext cx="1767840" cy="960120"/>
          </a:xfrm>
          <a:prstGeom prst="rect">
            <a:avLst/>
          </a:prstGeom>
          <a:solidFill>
            <a:srgbClr val="B0DD7F"/>
          </a:solidFill>
          <a:ln>
            <a:solidFill>
              <a:schemeClr val="tx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400" b="1" i="0" u="none" strike="noStrike" kern="1200" cap="none" spc="0" normalizeH="0" baseline="0" noProof="0">
                <a:ln>
                  <a:noFill/>
                </a:ln>
                <a:solidFill>
                  <a:srgbClr val="005400"/>
                </a:solidFill>
                <a:effectLst/>
                <a:uLnTx/>
                <a:uFillTx/>
                <a:latin typeface="Arial Narrow" panose="020B0606020202030204" pitchFamily="34" charset="0"/>
              </a:rPr>
              <a:t>SISTEM PENGELOLAAN ARSIP DINAMIS</a:t>
            </a:r>
          </a:p>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b="1">
                <a:solidFill>
                  <a:srgbClr val="005400"/>
                </a:solidFill>
                <a:latin typeface="Arial Narrow" panose="020B0606020202030204" pitchFamily="34" charset="0"/>
              </a:rPr>
              <a:t>(SIKD)</a:t>
            </a:r>
            <a:endParaRPr kumimoji="0" lang="en-US" sz="1400" b="1" i="0" u="none" strike="noStrike" kern="1200" cap="none" spc="0" normalizeH="0" baseline="0" noProof="0">
              <a:ln>
                <a:noFill/>
              </a:ln>
              <a:solidFill>
                <a:srgbClr val="005400"/>
              </a:solidFill>
              <a:effectLst/>
              <a:uLnTx/>
              <a:uFillTx/>
              <a:latin typeface="Arial Narrow" panose="020B0606020202030204" pitchFamily="34" charset="0"/>
            </a:endParaRPr>
          </a:p>
        </p:txBody>
      </p:sp>
      <p:sp>
        <p:nvSpPr>
          <p:cNvPr id="6" name="TextBox 5">
            <a:extLst>
              <a:ext uri="{FF2B5EF4-FFF2-40B4-BE49-F238E27FC236}">
                <a16:creationId xmlns:a16="http://schemas.microsoft.com/office/drawing/2014/main" id="{94C16E24-0DD3-4FCC-90B5-F50E28784B03}"/>
              </a:ext>
            </a:extLst>
          </p:cNvPr>
          <p:cNvSpPr txBox="1"/>
          <p:nvPr/>
        </p:nvSpPr>
        <p:spPr>
          <a:xfrm>
            <a:off x="2342550" y="4847521"/>
            <a:ext cx="1767840" cy="960120"/>
          </a:xfrm>
          <a:prstGeom prst="rect">
            <a:avLst/>
          </a:prstGeom>
          <a:solidFill>
            <a:schemeClr val="accent2">
              <a:lumMod val="60000"/>
              <a:lumOff val="40000"/>
            </a:schemeClr>
          </a:solidFill>
          <a:ln>
            <a:solidFill>
              <a:schemeClr val="tx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400" b="1" i="0" u="none" strike="noStrike" kern="1200" cap="none" spc="0" normalizeH="0" baseline="0" noProof="0">
                <a:ln>
                  <a:noFill/>
                </a:ln>
                <a:solidFill>
                  <a:srgbClr val="ED7D31">
                    <a:lumMod val="50000"/>
                  </a:srgbClr>
                </a:solidFill>
                <a:effectLst/>
                <a:uLnTx/>
                <a:uFillTx/>
                <a:latin typeface="Arial Narrow" panose="020B0606020202030204" pitchFamily="34" charset="0"/>
                <a:ea typeface="+mn-ea"/>
                <a:cs typeface="+mn-cs"/>
              </a:rPr>
              <a:t>SISTEM PENGELOLAAN ARSIP STATIS</a:t>
            </a:r>
          </a:p>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b="1">
                <a:solidFill>
                  <a:srgbClr val="ED7D31">
                    <a:lumMod val="50000"/>
                  </a:srgbClr>
                </a:solidFill>
                <a:latin typeface="Arial Narrow" panose="020B0606020202030204" pitchFamily="34" charset="0"/>
              </a:rPr>
              <a:t>(SIKS)</a:t>
            </a:r>
            <a:endParaRPr kumimoji="0" lang="en-US" sz="1400" b="1" i="0" u="none" strike="noStrike" kern="1200" cap="none" spc="0" normalizeH="0" baseline="0" noProof="0">
              <a:ln>
                <a:noFill/>
              </a:ln>
              <a:solidFill>
                <a:srgbClr val="ED7D31">
                  <a:lumMod val="50000"/>
                </a:srgbClr>
              </a:solidFill>
              <a:effectLst/>
              <a:uLnTx/>
              <a:uFillTx/>
              <a:latin typeface="Arial Narrow" panose="020B0606020202030204" pitchFamily="34" charset="0"/>
              <a:ea typeface="+mn-ea"/>
              <a:cs typeface="+mn-cs"/>
            </a:endParaRPr>
          </a:p>
        </p:txBody>
      </p:sp>
      <p:sp>
        <p:nvSpPr>
          <p:cNvPr id="9" name="TextBox 8">
            <a:extLst>
              <a:ext uri="{FF2B5EF4-FFF2-40B4-BE49-F238E27FC236}">
                <a16:creationId xmlns:a16="http://schemas.microsoft.com/office/drawing/2014/main" id="{F596597B-FA4C-4EF4-B587-9246DEDE7C8B}"/>
              </a:ext>
            </a:extLst>
          </p:cNvPr>
          <p:cNvSpPr txBox="1"/>
          <p:nvPr/>
        </p:nvSpPr>
        <p:spPr>
          <a:xfrm>
            <a:off x="4666650" y="3193983"/>
            <a:ext cx="3299272" cy="2613658"/>
          </a:xfrm>
          <a:prstGeom prst="rect">
            <a:avLst/>
          </a:prstGeom>
          <a:solidFill>
            <a:srgbClr val="9FFFFF"/>
          </a:solidFill>
          <a:ln>
            <a:solidFill>
              <a:schemeClr val="tx1"/>
            </a:solidFill>
          </a:ln>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cxnSp>
        <p:nvCxnSpPr>
          <p:cNvPr id="19" name="Straight Arrow Connector 18">
            <a:extLst>
              <a:ext uri="{FF2B5EF4-FFF2-40B4-BE49-F238E27FC236}">
                <a16:creationId xmlns:a16="http://schemas.microsoft.com/office/drawing/2014/main" id="{723B817C-0629-4A16-ABD4-8B34270A03E7}"/>
              </a:ext>
            </a:extLst>
          </p:cNvPr>
          <p:cNvCxnSpPr>
            <a:cxnSpLocks/>
            <a:stCxn id="5" idx="3"/>
          </p:cNvCxnSpPr>
          <p:nvPr/>
        </p:nvCxnSpPr>
        <p:spPr>
          <a:xfrm>
            <a:off x="4110390" y="3689933"/>
            <a:ext cx="540000" cy="7696"/>
          </a:xfrm>
          <a:prstGeom prst="straightConnector1">
            <a:avLst/>
          </a:prstGeom>
          <a:ln w="28575">
            <a:solidFill>
              <a:srgbClr val="8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EF650F2C-3780-46E5-BB34-1FBB84299BBF}"/>
              </a:ext>
            </a:extLst>
          </p:cNvPr>
          <p:cNvCxnSpPr>
            <a:cxnSpLocks/>
            <a:stCxn id="6" idx="3"/>
          </p:cNvCxnSpPr>
          <p:nvPr/>
        </p:nvCxnSpPr>
        <p:spPr>
          <a:xfrm>
            <a:off x="4110390" y="5327581"/>
            <a:ext cx="540000" cy="0"/>
          </a:xfrm>
          <a:prstGeom prst="straightConnector1">
            <a:avLst/>
          </a:prstGeom>
          <a:ln w="28575">
            <a:solidFill>
              <a:srgbClr val="8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DA78765D-2284-4BEC-8976-DC4C9B2928EA}"/>
              </a:ext>
            </a:extLst>
          </p:cNvPr>
          <p:cNvSpPr txBox="1"/>
          <p:nvPr/>
        </p:nvSpPr>
        <p:spPr>
          <a:xfrm>
            <a:off x="3283619" y="2140519"/>
            <a:ext cx="3954781" cy="361949"/>
          </a:xfrm>
          <a:prstGeom prst="rect">
            <a:avLst/>
          </a:prstGeom>
          <a:noFill/>
          <a:ln>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a:ln>
                  <a:noFill/>
                </a:ln>
                <a:solidFill>
                  <a:srgbClr val="800000"/>
                </a:solidFill>
                <a:effectLst/>
                <a:uLnTx/>
                <a:uFillTx/>
                <a:latin typeface="Arial Narrow" panose="020B0606020202030204" pitchFamily="34" charset="0"/>
                <a:ea typeface="+mn-ea"/>
                <a:cs typeface="+mn-cs"/>
              </a:rPr>
              <a:t>SISTEM KEARSIPAN NASIONAL (SKN)</a:t>
            </a:r>
            <a:endParaRPr kumimoji="0" lang="en-US" sz="1800" b="1" i="0" u="none" strike="noStrike" kern="1200" cap="none" spc="0" normalizeH="0" baseline="0" noProof="0">
              <a:ln>
                <a:noFill/>
              </a:ln>
              <a:solidFill>
                <a:srgbClr val="800000"/>
              </a:solidFill>
              <a:effectLst/>
              <a:uLnTx/>
              <a:uFillTx/>
              <a:latin typeface="Arial Narrow" panose="020B0606020202030204" pitchFamily="34" charset="0"/>
              <a:ea typeface="+mn-ea"/>
              <a:cs typeface="+mn-cs"/>
            </a:endParaRPr>
          </a:p>
        </p:txBody>
      </p:sp>
      <p:sp>
        <p:nvSpPr>
          <p:cNvPr id="38" name="TextBox 37">
            <a:extLst>
              <a:ext uri="{FF2B5EF4-FFF2-40B4-BE49-F238E27FC236}">
                <a16:creationId xmlns:a16="http://schemas.microsoft.com/office/drawing/2014/main" id="{0F64C6CE-DC06-4FAF-8C56-B1787C9E0CD3}"/>
              </a:ext>
            </a:extLst>
          </p:cNvPr>
          <p:cNvSpPr txBox="1"/>
          <p:nvPr/>
        </p:nvSpPr>
        <p:spPr>
          <a:xfrm>
            <a:off x="2171097" y="6154351"/>
            <a:ext cx="5962656" cy="325274"/>
          </a:xfrm>
          <a:prstGeom prst="rect">
            <a:avLst/>
          </a:prstGeom>
          <a:solidFill>
            <a:srgbClr val="C59EE2"/>
          </a:solidFill>
          <a:ln>
            <a:solidFill>
              <a:schemeClr val="tx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a:ln>
                  <a:noFill/>
                </a:ln>
                <a:solidFill>
                  <a:srgbClr val="532476"/>
                </a:solidFill>
                <a:effectLst/>
                <a:uLnTx/>
                <a:uFillTx/>
                <a:latin typeface="Arial Narrow" panose="020B0606020202030204" pitchFamily="34" charset="0"/>
                <a:ea typeface="+mn-ea"/>
                <a:cs typeface="+mn-cs"/>
              </a:rPr>
              <a:t>SUMBER DAYA</a:t>
            </a:r>
            <a:endParaRPr kumimoji="0" lang="en-US" sz="1800" b="1" i="0" u="none" strike="noStrike" kern="1200" cap="none" spc="0" normalizeH="0" baseline="0" noProof="0">
              <a:ln>
                <a:noFill/>
              </a:ln>
              <a:solidFill>
                <a:srgbClr val="532476"/>
              </a:solidFill>
              <a:effectLst/>
              <a:uLnTx/>
              <a:uFillTx/>
              <a:latin typeface="Arial Narrow" panose="020B0606020202030204" pitchFamily="34" charset="0"/>
              <a:ea typeface="+mn-ea"/>
              <a:cs typeface="+mn-cs"/>
            </a:endParaRPr>
          </a:p>
        </p:txBody>
      </p:sp>
      <p:sp>
        <p:nvSpPr>
          <p:cNvPr id="39" name="TextBox 38">
            <a:extLst>
              <a:ext uri="{FF2B5EF4-FFF2-40B4-BE49-F238E27FC236}">
                <a16:creationId xmlns:a16="http://schemas.microsoft.com/office/drawing/2014/main" id="{5F7A8F2F-7968-409C-9C91-BE107DC2FC39}"/>
              </a:ext>
            </a:extLst>
          </p:cNvPr>
          <p:cNvSpPr txBox="1"/>
          <p:nvPr/>
        </p:nvSpPr>
        <p:spPr>
          <a:xfrm>
            <a:off x="4666650" y="3209224"/>
            <a:ext cx="3299272" cy="615315"/>
          </a:xfrm>
          <a:prstGeom prst="rect">
            <a:avLst/>
          </a:prstGeom>
          <a:noFill/>
          <a:ln>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SISTEM INFORMASI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KEARSIPAN NASIONAL (SIKN)</a:t>
            </a:r>
            <a:endParaRPr kumimoji="0" lang="en-US" sz="16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endParaRPr>
          </a:p>
        </p:txBody>
      </p:sp>
      <p:sp>
        <p:nvSpPr>
          <p:cNvPr id="48" name="TextBox 47">
            <a:extLst>
              <a:ext uri="{FF2B5EF4-FFF2-40B4-BE49-F238E27FC236}">
                <a16:creationId xmlns:a16="http://schemas.microsoft.com/office/drawing/2014/main" id="{6C10FD5F-A67B-45DB-89D8-6D2741F64FC8}"/>
              </a:ext>
            </a:extLst>
          </p:cNvPr>
          <p:cNvSpPr txBox="1"/>
          <p:nvPr/>
        </p:nvSpPr>
        <p:spPr>
          <a:xfrm>
            <a:off x="2037750" y="1624270"/>
            <a:ext cx="6233161" cy="320037"/>
          </a:xfrm>
          <a:prstGeom prst="rect">
            <a:avLst/>
          </a:prstGeom>
          <a:noFill/>
          <a:ln>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rPr>
              <a:t>SISTEM PENYELENGGARAAN  KEARSIPAN NASIONAL (SPKN)</a:t>
            </a:r>
            <a:endParaRPr kumimoji="0" lang="en-US" sz="1800" b="1" i="0" u="none" strike="noStrike" kern="1200" cap="none" spc="0" normalizeH="0" baseline="0" noProof="0">
              <a:ln>
                <a:noFill/>
              </a:ln>
              <a:solidFill>
                <a:srgbClr val="002060"/>
              </a:solidFill>
              <a:effectLst/>
              <a:uLnTx/>
              <a:uFillTx/>
              <a:latin typeface="Arial Narrow" panose="020B0606020202030204" pitchFamily="34" charset="0"/>
              <a:ea typeface="+mn-ea"/>
              <a:cs typeface="+mn-cs"/>
            </a:endParaRPr>
          </a:p>
        </p:txBody>
      </p:sp>
      <p:cxnSp>
        <p:nvCxnSpPr>
          <p:cNvPr id="49" name="Straight Arrow Connector 48">
            <a:extLst>
              <a:ext uri="{FF2B5EF4-FFF2-40B4-BE49-F238E27FC236}">
                <a16:creationId xmlns:a16="http://schemas.microsoft.com/office/drawing/2014/main" id="{801FE3CA-509F-4C4C-89A2-D1B0E102A6DB}"/>
              </a:ext>
            </a:extLst>
          </p:cNvPr>
          <p:cNvCxnSpPr>
            <a:cxnSpLocks/>
            <a:stCxn id="5" idx="2"/>
            <a:endCxn id="6" idx="0"/>
          </p:cNvCxnSpPr>
          <p:nvPr/>
        </p:nvCxnSpPr>
        <p:spPr>
          <a:xfrm>
            <a:off x="3226470" y="4169993"/>
            <a:ext cx="0" cy="677528"/>
          </a:xfrm>
          <a:prstGeom prst="straightConnector1">
            <a:avLst/>
          </a:prstGeom>
          <a:ln w="28575">
            <a:solidFill>
              <a:srgbClr val="8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3B654B67-8C81-4DFD-9BF8-D41999FF8BEC}"/>
              </a:ext>
            </a:extLst>
          </p:cNvPr>
          <p:cNvCxnSpPr>
            <a:cxnSpLocks/>
          </p:cNvCxnSpPr>
          <p:nvPr/>
        </p:nvCxnSpPr>
        <p:spPr>
          <a:xfrm>
            <a:off x="1600600" y="3040558"/>
            <a:ext cx="324000" cy="7695"/>
          </a:xfrm>
          <a:prstGeom prst="straightConnector1">
            <a:avLst/>
          </a:prstGeom>
          <a:ln w="28575">
            <a:solidFill>
              <a:srgbClr val="8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5" name="Arrow: Pentagon 54">
            <a:extLst>
              <a:ext uri="{FF2B5EF4-FFF2-40B4-BE49-F238E27FC236}">
                <a16:creationId xmlns:a16="http://schemas.microsoft.com/office/drawing/2014/main" id="{2D17F6A6-B36E-4557-8943-6FEA47ADD537}"/>
              </a:ext>
            </a:extLst>
          </p:cNvPr>
          <p:cNvSpPr/>
          <p:nvPr/>
        </p:nvSpPr>
        <p:spPr>
          <a:xfrm>
            <a:off x="5722024" y="4117907"/>
            <a:ext cx="2243898" cy="765811"/>
          </a:xfrm>
          <a:prstGeom prst="homePlate">
            <a:avLst>
              <a:gd name="adj" fmla="val 0"/>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a:ln>
                  <a:noFill/>
                </a:ln>
                <a:solidFill>
                  <a:srgbClr val="C00000"/>
                </a:solidFill>
                <a:effectLst/>
                <a:uLnTx/>
                <a:uFillTx/>
                <a:latin typeface="Arial Narrow" panose="020B0606020202030204" pitchFamily="34" charset="0"/>
                <a:ea typeface="+mn-ea"/>
                <a:cs typeface="+mn-cs"/>
              </a:rPr>
              <a:t>JARINGAN INFORMASI KEARSIPAN NASIONAL (JIKN)</a:t>
            </a:r>
            <a:endParaRPr kumimoji="0" lang="en-US" sz="1600" b="1" i="0" u="none" strike="noStrike" kern="1200" cap="none" spc="0" normalizeH="0" baseline="0" noProof="0">
              <a:ln>
                <a:noFill/>
              </a:ln>
              <a:solidFill>
                <a:srgbClr val="C00000"/>
              </a:solidFill>
              <a:effectLst/>
              <a:uLnTx/>
              <a:uFillTx/>
              <a:latin typeface="Arial Narrow" panose="020B0606020202030204" pitchFamily="34" charset="0"/>
              <a:ea typeface="+mn-ea"/>
              <a:cs typeface="+mn-cs"/>
            </a:endParaRPr>
          </a:p>
        </p:txBody>
      </p:sp>
      <p:sp>
        <p:nvSpPr>
          <p:cNvPr id="66" name="Rectangle 65">
            <a:extLst>
              <a:ext uri="{FF2B5EF4-FFF2-40B4-BE49-F238E27FC236}">
                <a16:creationId xmlns:a16="http://schemas.microsoft.com/office/drawing/2014/main" id="{7302E45F-C3C7-4230-84E8-99DCC0F6C3D0}"/>
              </a:ext>
            </a:extLst>
          </p:cNvPr>
          <p:cNvSpPr/>
          <p:nvPr/>
        </p:nvSpPr>
        <p:spPr>
          <a:xfrm>
            <a:off x="2342549" y="2614982"/>
            <a:ext cx="2710238" cy="36183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a:ln>
                  <a:noFill/>
                </a:ln>
                <a:solidFill>
                  <a:srgbClr val="800000"/>
                </a:solidFill>
                <a:effectLst/>
                <a:uLnTx/>
                <a:uFillTx/>
                <a:latin typeface="Calibri" panose="020F0502020204030204"/>
                <a:ea typeface="+mn-ea"/>
                <a:cs typeface="+mn-cs"/>
              </a:rPr>
              <a:t>KEBIJAKAN KEARSIPAN</a:t>
            </a:r>
            <a:endParaRPr kumimoji="0" lang="en-US" sz="1800" b="1" i="0" u="none" strike="noStrike" kern="1200" cap="none" spc="0" normalizeH="0" baseline="0" noProof="0">
              <a:ln>
                <a:noFill/>
              </a:ln>
              <a:solidFill>
                <a:srgbClr val="800000"/>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4F77BFC6-2EEA-4544-9D9D-7D2CB8896DA1}"/>
              </a:ext>
            </a:extLst>
          </p:cNvPr>
          <p:cNvSpPr/>
          <p:nvPr/>
        </p:nvSpPr>
        <p:spPr>
          <a:xfrm>
            <a:off x="5255684" y="2614982"/>
            <a:ext cx="2710238" cy="36183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a:ln>
                  <a:noFill/>
                </a:ln>
                <a:solidFill>
                  <a:srgbClr val="800000"/>
                </a:solidFill>
                <a:effectLst/>
                <a:uLnTx/>
                <a:uFillTx/>
                <a:latin typeface="Calibri" panose="020F0502020204030204"/>
                <a:ea typeface="+mn-ea"/>
                <a:cs typeface="+mn-cs"/>
              </a:rPr>
              <a:t>PEMBINAAN KEARSIPAN</a:t>
            </a:r>
            <a:endParaRPr kumimoji="0" lang="en-US" sz="1800" b="1" i="0" u="none" strike="noStrike" kern="1200" cap="none" spc="0" normalizeH="0" baseline="0" noProof="0">
              <a:ln>
                <a:noFill/>
              </a:ln>
              <a:solidFill>
                <a:srgbClr val="800000"/>
              </a:solidFill>
              <a:effectLst/>
              <a:uLnTx/>
              <a:uFillTx/>
              <a:latin typeface="Calibri" panose="020F0502020204030204"/>
              <a:ea typeface="+mn-ea"/>
              <a:cs typeface="+mn-cs"/>
            </a:endParaRPr>
          </a:p>
        </p:txBody>
      </p:sp>
      <p:sp>
        <p:nvSpPr>
          <p:cNvPr id="72" name="WordArt 74">
            <a:extLst>
              <a:ext uri="{FF2B5EF4-FFF2-40B4-BE49-F238E27FC236}">
                <a16:creationId xmlns:a16="http://schemas.microsoft.com/office/drawing/2014/main" id="{03B64B33-58C2-4BF3-BB79-965DD9E76DD8}"/>
              </a:ext>
            </a:extLst>
          </p:cNvPr>
          <p:cNvSpPr>
            <a:spLocks noChangeArrowheads="1" noChangeShapeType="1" noTextEdit="1"/>
          </p:cNvSpPr>
          <p:nvPr/>
        </p:nvSpPr>
        <p:spPr bwMode="auto">
          <a:xfrm>
            <a:off x="1408596" y="891369"/>
            <a:ext cx="9374807" cy="273315"/>
          </a:xfrm>
          <a:prstGeom prst="rect">
            <a:avLst/>
          </a:prstGeom>
        </p:spPr>
        <p:txBody>
          <a:bodyPr wrap="none" lIns="77907" tIns="38953" rIns="77907" bIns="38953" fromWordArt="1">
            <a:prstTxWarp prst="textPlain">
              <a:avLst>
                <a:gd name="adj" fmla="val 50000"/>
              </a:avLst>
            </a:prstTxWarp>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0" lang="id-ID" sz="3200" b="0" i="0" u="none" strike="noStrike" kern="10" cap="none" spc="0" normalizeH="0" baseline="0" noProof="0">
                <a:ln>
                  <a:noFill/>
                </a:ln>
                <a:solidFill>
                  <a:srgbClr val="800000"/>
                </a:solidFill>
                <a:effectLst/>
                <a:uLnTx/>
                <a:uFillTx/>
                <a:latin typeface="Impact" panose="020B0806030902050204" pitchFamily="34" charset="0"/>
                <a:ea typeface="+mn-ea"/>
                <a:cs typeface="+mn-cs"/>
              </a:rPr>
              <a:t>“SISTEM PENYELENGGARAAN KEARSIPAN NASIONAL”</a:t>
            </a:r>
            <a:endParaRPr kumimoji="0" lang="id-ID" sz="3100" b="0" i="0" u="none" strike="noStrike" kern="10" cap="none" spc="0" normalizeH="0" baseline="0" noProof="0" dirty="0">
              <a:ln>
                <a:noFill/>
              </a:ln>
              <a:solidFill>
                <a:srgbClr val="800000"/>
              </a:solidFill>
              <a:effectLst/>
              <a:uLnTx/>
              <a:uFillTx/>
              <a:latin typeface="Impact" panose="020B0806030902050204" pitchFamily="34" charset="0"/>
              <a:ea typeface="+mn-ea"/>
              <a:cs typeface="+mn-cs"/>
            </a:endParaRPr>
          </a:p>
        </p:txBody>
      </p:sp>
      <p:sp>
        <p:nvSpPr>
          <p:cNvPr id="80" name="Oval 79">
            <a:extLst>
              <a:ext uri="{FF2B5EF4-FFF2-40B4-BE49-F238E27FC236}">
                <a16:creationId xmlns:a16="http://schemas.microsoft.com/office/drawing/2014/main" id="{B6D261F5-F727-4D5B-9EA3-EA9156154BD0}"/>
              </a:ext>
            </a:extLst>
          </p:cNvPr>
          <p:cNvSpPr/>
          <p:nvPr/>
        </p:nvSpPr>
        <p:spPr>
          <a:xfrm>
            <a:off x="8706055" y="3113221"/>
            <a:ext cx="1529609" cy="1153425"/>
          </a:xfrm>
          <a:prstGeom prst="ellipse">
            <a:avLst/>
          </a:prstGeom>
          <a:solidFill>
            <a:srgbClr val="2A6BA6"/>
          </a:solidFill>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TUJUAN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 PENYELENG-GARAAN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KEARSIPAN</a:t>
            </a:r>
            <a:endParaRPr kumimoji="0" lang="en-US"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86" name="Oval 85">
            <a:extLst>
              <a:ext uri="{FF2B5EF4-FFF2-40B4-BE49-F238E27FC236}">
                <a16:creationId xmlns:a16="http://schemas.microsoft.com/office/drawing/2014/main" id="{0045C050-9BC2-44DB-920B-75B9C5041B00}"/>
              </a:ext>
            </a:extLst>
          </p:cNvPr>
          <p:cNvSpPr/>
          <p:nvPr/>
        </p:nvSpPr>
        <p:spPr>
          <a:xfrm>
            <a:off x="10566337" y="3113221"/>
            <a:ext cx="1529609" cy="115342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CITA-CITA &amp; TUJUAN  NASIONAL NKRI</a:t>
            </a:r>
            <a:endParaRPr kumimoji="0" lang="en-US"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cxnSp>
        <p:nvCxnSpPr>
          <p:cNvPr id="89" name="Straight Arrow Connector 88">
            <a:extLst>
              <a:ext uri="{FF2B5EF4-FFF2-40B4-BE49-F238E27FC236}">
                <a16:creationId xmlns:a16="http://schemas.microsoft.com/office/drawing/2014/main" id="{38CEDABF-5F68-4FDB-A3AA-FBBDE01ED885}"/>
              </a:ext>
            </a:extLst>
          </p:cNvPr>
          <p:cNvCxnSpPr>
            <a:cxnSpLocks/>
          </p:cNvCxnSpPr>
          <p:nvPr/>
        </p:nvCxnSpPr>
        <p:spPr>
          <a:xfrm>
            <a:off x="8378385" y="3689933"/>
            <a:ext cx="360000" cy="0"/>
          </a:xfrm>
          <a:prstGeom prst="straightConnector1">
            <a:avLst/>
          </a:prstGeom>
          <a:ln w="28575">
            <a:solidFill>
              <a:srgbClr val="8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8502A912-2AF2-4A3D-99ED-034484B34C40}"/>
              </a:ext>
            </a:extLst>
          </p:cNvPr>
          <p:cNvCxnSpPr>
            <a:cxnSpLocks/>
          </p:cNvCxnSpPr>
          <p:nvPr/>
        </p:nvCxnSpPr>
        <p:spPr>
          <a:xfrm>
            <a:off x="10235664" y="3689933"/>
            <a:ext cx="360000" cy="0"/>
          </a:xfrm>
          <a:prstGeom prst="straightConnector1">
            <a:avLst/>
          </a:prstGeom>
          <a:ln w="28575">
            <a:solidFill>
              <a:srgbClr val="8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7" name="TextBox 96">
            <a:extLst>
              <a:ext uri="{FF2B5EF4-FFF2-40B4-BE49-F238E27FC236}">
                <a16:creationId xmlns:a16="http://schemas.microsoft.com/office/drawing/2014/main" id="{603635AF-D82E-4CD3-9CB7-971FE047BABF}"/>
              </a:ext>
            </a:extLst>
          </p:cNvPr>
          <p:cNvSpPr txBox="1"/>
          <p:nvPr/>
        </p:nvSpPr>
        <p:spPr>
          <a:xfrm>
            <a:off x="97056" y="3859582"/>
            <a:ext cx="1509761" cy="960120"/>
          </a:xfrm>
          <a:prstGeom prst="rect">
            <a:avLst/>
          </a:prstGeom>
          <a:solidFill>
            <a:schemeClr val="accent4">
              <a:lumMod val="40000"/>
              <a:lumOff val="60000"/>
            </a:schemeClr>
          </a:solidFill>
          <a:ln>
            <a:solidFill>
              <a:srgbClr val="80000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a:ln>
                  <a:noFill/>
                </a:ln>
                <a:effectLst/>
                <a:uLnTx/>
                <a:uFillTx/>
                <a:latin typeface="Arial Narrow" panose="020B0606020202030204" pitchFamily="34" charset="0"/>
                <a:ea typeface="+mn-ea"/>
                <a:cs typeface="+mn-cs"/>
              </a:rPr>
              <a:t>SISTEM KERJA NON-PEMERINTAH</a:t>
            </a:r>
            <a:endParaRPr kumimoji="0" lang="en-US" sz="1600" b="1" i="0" u="none" strike="noStrike" kern="1200" cap="none" spc="0" normalizeH="0" baseline="0" noProof="0">
              <a:ln>
                <a:noFill/>
              </a:ln>
              <a:effectLst/>
              <a:uLnTx/>
              <a:uFillTx/>
              <a:latin typeface="Arial Narrow" panose="020B0606020202030204" pitchFamily="34" charset="0"/>
              <a:ea typeface="+mn-ea"/>
              <a:cs typeface="+mn-cs"/>
            </a:endParaRPr>
          </a:p>
        </p:txBody>
      </p:sp>
      <p:cxnSp>
        <p:nvCxnSpPr>
          <p:cNvPr id="98" name="Straight Arrow Connector 97">
            <a:extLst>
              <a:ext uri="{FF2B5EF4-FFF2-40B4-BE49-F238E27FC236}">
                <a16:creationId xmlns:a16="http://schemas.microsoft.com/office/drawing/2014/main" id="{4EE3D1BB-ED0E-4E4E-9FB0-AD6AF463D579}"/>
              </a:ext>
            </a:extLst>
          </p:cNvPr>
          <p:cNvCxnSpPr>
            <a:cxnSpLocks/>
          </p:cNvCxnSpPr>
          <p:nvPr/>
        </p:nvCxnSpPr>
        <p:spPr>
          <a:xfrm>
            <a:off x="1608622" y="4331947"/>
            <a:ext cx="324000" cy="7695"/>
          </a:xfrm>
          <a:prstGeom prst="straightConnector1">
            <a:avLst/>
          </a:prstGeom>
          <a:ln w="28575">
            <a:solidFill>
              <a:srgbClr val="8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5F7A8F2F-7968-409C-9C91-BE107DC2FC39}"/>
              </a:ext>
            </a:extLst>
          </p:cNvPr>
          <p:cNvSpPr txBox="1"/>
          <p:nvPr/>
        </p:nvSpPr>
        <p:spPr>
          <a:xfrm>
            <a:off x="5411298" y="4793230"/>
            <a:ext cx="2865349" cy="615315"/>
          </a:xfrm>
          <a:prstGeom prst="rect">
            <a:avLst/>
          </a:prstGeom>
          <a:noFill/>
          <a:ln>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b="1">
                <a:solidFill>
                  <a:srgbClr val="002060"/>
                </a:solidFill>
                <a:latin typeface="Arial Narrow" panose="020B0606020202030204" pitchFamily="34" charset="0"/>
              </a:rPr>
              <a:t>(Satu</a:t>
            </a:r>
            <a:r>
              <a:rPr kumimoji="0" lang="id-ID" sz="1400" b="1" i="0" u="none" strike="noStrike" kern="1200" cap="none" spc="0" normalizeH="0" baseline="0" noProof="0">
                <a:ln>
                  <a:noFill/>
                </a:ln>
                <a:solidFill>
                  <a:srgbClr val="002060"/>
                </a:solidFill>
                <a:effectLst/>
                <a:uLnTx/>
                <a:uFillTx/>
                <a:latin typeface="Arial Narrow" panose="020B0606020202030204" pitchFamily="34" charset="0"/>
              </a:rPr>
              <a:t> Arsip Autentik Indonesia)</a:t>
            </a:r>
            <a:endParaRPr kumimoji="0" lang="en-US" sz="1400" b="1" i="0" u="none" strike="noStrike" kern="1200" cap="none" spc="0" normalizeH="0" baseline="0" noProof="0">
              <a:ln>
                <a:noFill/>
              </a:ln>
              <a:solidFill>
                <a:srgbClr val="002060"/>
              </a:solidFill>
              <a:effectLst/>
              <a:uLnTx/>
              <a:uFillTx/>
              <a:latin typeface="Arial Narrow" panose="020B0606020202030204" pitchFamily="34" charset="0"/>
            </a:endParaRPr>
          </a:p>
        </p:txBody>
      </p:sp>
      <p:sp>
        <p:nvSpPr>
          <p:cNvPr id="7" name="Persegi Panjang: Sudut Lengkung 6">
            <a:extLst>
              <a:ext uri="{FF2B5EF4-FFF2-40B4-BE49-F238E27FC236}">
                <a16:creationId xmlns:a16="http://schemas.microsoft.com/office/drawing/2014/main" id="{88273EC5-D36A-4CBB-908A-C10C7CC3A4E4}"/>
              </a:ext>
            </a:extLst>
          </p:cNvPr>
          <p:cNvSpPr/>
          <p:nvPr/>
        </p:nvSpPr>
        <p:spPr>
          <a:xfrm>
            <a:off x="165342" y="126573"/>
            <a:ext cx="1605280" cy="2847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b="1">
                <a:solidFill>
                  <a:schemeClr val="bg1"/>
                </a:solidFill>
                <a:latin typeface="Arial Narrow" panose="020B0606020202030204" pitchFamily="34" charset="0"/>
              </a:rPr>
              <a:t>UU 43/2009: KEARSIPAN</a:t>
            </a:r>
          </a:p>
        </p:txBody>
      </p:sp>
    </p:spTree>
    <p:extLst>
      <p:ext uri="{BB962C8B-B14F-4D97-AF65-F5344CB8AC3E}">
        <p14:creationId xmlns:p14="http://schemas.microsoft.com/office/powerpoint/2010/main" val="3051475892"/>
      </p:ext>
    </p:extLst>
  </p:cSld>
  <p:clrMapOvr>
    <a:masterClrMapping/>
  </p:clrMapOvr>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3082</Words>
  <Application>Microsoft Office PowerPoint</Application>
  <PresentationFormat>Widescreen</PresentationFormat>
  <Paragraphs>386</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Arial Narrow</vt:lpstr>
      <vt:lpstr>Bookman Old Style</vt:lpstr>
      <vt:lpstr>BookmanOldStyle</vt:lpstr>
      <vt:lpstr>Calibri</vt:lpstr>
      <vt:lpstr>Calibri Light</vt:lpstr>
      <vt:lpstr>Impact</vt:lpstr>
      <vt:lpstr>Wingdings</vt:lpstr>
      <vt:lpstr>Tema Office</vt:lpstr>
      <vt:lpstr>PowerPoint Presentation</vt:lpstr>
      <vt:lpstr>BIODATA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dc:creator>Imam Mulyantono</dc:creator>
  <cp:lastModifiedBy>Irwanto Eko Saputro</cp:lastModifiedBy>
  <cp:revision>39</cp:revision>
  <dcterms:created xsi:type="dcterms:W3CDTF">2020-10-30T03:18:01Z</dcterms:created>
  <dcterms:modified xsi:type="dcterms:W3CDTF">2020-11-24T00:17:49Z</dcterms:modified>
</cp:coreProperties>
</file>